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ink/ink3.xml" ContentType="application/inkml+xml"/>
  <Override PartName="/ppt/ink/ink4.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5.xml" ContentType="application/inkml+xml"/>
  <Override PartName="/ppt/ink/ink6.xml" ContentType="application/inkml+xml"/>
  <Override PartName="/ppt/notesSlides/notesSlide16.xml" ContentType="application/vnd.openxmlformats-officedocument.presentationml.notesSlide+xml"/>
  <Override PartName="/ppt/ink/ink7.xml" ContentType="application/inkml+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7" r:id="rId2"/>
    <p:sldId id="726" r:id="rId3"/>
    <p:sldId id="727" r:id="rId4"/>
    <p:sldId id="734" r:id="rId5"/>
    <p:sldId id="728" r:id="rId6"/>
    <p:sldId id="738" r:id="rId7"/>
    <p:sldId id="735" r:id="rId8"/>
    <p:sldId id="732" r:id="rId9"/>
    <p:sldId id="736" r:id="rId10"/>
    <p:sldId id="742" r:id="rId11"/>
    <p:sldId id="743" r:id="rId12"/>
    <p:sldId id="723" r:id="rId13"/>
    <p:sldId id="733" r:id="rId14"/>
    <p:sldId id="744" r:id="rId15"/>
    <p:sldId id="746" r:id="rId16"/>
    <p:sldId id="745" r:id="rId17"/>
    <p:sldId id="748" r:id="rId18"/>
    <p:sldId id="718" r:id="rId19"/>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9E62"/>
    <a:srgbClr val="77A889"/>
    <a:srgbClr val="9010E9"/>
    <a:srgbClr val="0009C8"/>
    <a:srgbClr val="00D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5A2F0E-56D9-450F-8E29-D9E2A8AE5661}" v="53" dt="2024-06-17T17:59:20.916"/>
    <p1510:client id="{D733F87E-4AE9-83F5-BAAC-D2B3530BBBEB}" v="35" dt="2024-06-17T20:00:36.327"/>
  </p1510:revLst>
</p1510:revInfo>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67" autoAdjust="0"/>
    <p:restoredTop sz="77731" autoAdjust="0"/>
  </p:normalViewPr>
  <p:slideViewPr>
    <p:cSldViewPr snapToGrid="0">
      <p:cViewPr varScale="1">
        <p:scale>
          <a:sx n="98" d="100"/>
          <a:sy n="98" d="100"/>
        </p:scale>
        <p:origin x="1194" y="8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15:27:32.989"/>
    </inkml:context>
    <inkml:brush xml:id="br0">
      <inkml:brushProperty name="width" value="0.1" units="cm"/>
      <inkml:brushProperty name="height" value="0.1" units="cm"/>
      <inkml:brushProperty name="color" value="#E71224"/>
    </inkml:brush>
  </inkml:definitions>
  <inkml:trace contextRef="#ctx0" brushRef="#br0">27304 6165 16383 0 0,'-7'0'0'0'0,"-8"0"0"0"0,-8 0 0 0 0,-7 0 0 0 0,-4 0 0 0 0,-3 0 0 0 0,-2 0 0 0 0,-1 0 0 0 0,1 0 0 0 0,6-6 0 0 0,9-9 0 0 0,9-8 0 0 0,7-7 0 0 0,4-4 0 0 0,4-4 0 0 0,1-1 0 0 0,0 0 0 0 0,1 0 0 0 0,6 6 0 0 0,1 3 0 0 0,0-1 0 0 0,5 6 0 0 0,-1 0 0 0 0,5 5 0 0 0,5 5 0 0 0,-1 0 0 0 0,2 1 0 0 0,3 4 0 0 0,4 3 0 0 0,3 3 0 0 0,2 2 0 0 0,-6-5 0 0 0,0-1 0 0 0,0 0 0 0 0,2 3 0 0 0,2 1 0 0 0,1 1 0 0 0,2 2 0 0 0,0 7 0 0 0,1 2 0 0 0,-6 7 0 0 0,-3 1 0 0 0,-5 3 0 0 0,-1 0 0 0 0,-4 2 0 0 0,-6 4 0 0 0,-4 4 0 0 0,-5 4 0 0 0,-2 3 0 0 0,-2 1 0 0 0,-1 1 0 0 0,-6-6 0 0 0,-9-2 0 0 0,-1 1 0 0 0,-5-6 0 0 0,2 0 0 0 0,-3-4 0 0 0,-3-7 0 0 0,-4-4 0 0 0,-3-5 0 0 0,4 4 0 0 0,0-1 0 0 0,-1 0 0 0 0,-2-3 0 0 0,5-1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7T15:27:32.990"/>
    </inkml:context>
    <inkml:brush xml:id="br0">
      <inkml:brushProperty name="width" value="0.1" units="cm"/>
      <inkml:brushProperty name="height" value="0.1" units="cm"/>
      <inkml:brushProperty name="color" value="#33CCFF"/>
    </inkml:brush>
  </inkml:definitions>
  <inkml:trace contextRef="#ctx0" brushRef="#br0">27504 9001 16383 0 0,'-7'0'0'0'0,"-8"0"0"0"0,-8 0 0 0 0,-6 0 0 0 0,-6 0 0 0 0,-2 6 0 0 0,-2 3 0 0 0,0-1 0 0 0,-1-2 0 0 0,1-1 0 0 0,0-2 0 0 0,1-2 0 0 0,0 0 0 0 0,0-1 0 0 0,0 0 0 0 0,7-7 0 0 0,8-8 0 0 0,8-9 0 0 0,7-6 0 0 0,5-4 0 0 0,2-4 0 0 0,2 0 0 0 0,1-2 0 0 0,0 1 0 0 0,-1 0 0 0 0,0 0 0 0 0,0 0 0 0 0,5 8 0 0 0,3 1 0 0 0,6 7 0 0 0,0 0 0 0 0,-2-2 0 0 0,-4-3 0 0 0,4 3 0 0 0,5-1 0 0 0,7-2 0 0 0,5 4 0 0 0,-3-1 0 0 0,1 4 0 0 0,2 6 0 0 0,-4-2 0 0 0,0 3 0 0 0,2 4 0 0 0,2 3 0 0 0,4 3 0 0 0,1 2 0 0 0,1 1 0 0 0,2 2 0 0 0,0 6 0 0 0,0 8 0 0 0,1 3 0 0 0,-7 3 0 0 0,-9 6 0 0 0,-2-3 0 0 0,-4 2 0 0 0,1 2 0 0 0,-2 4 0 0 0,-5 1 0 0 0,4-3 0 0 0,-2-2 0 0 0,-3 2 0 0 0,-3 2 0 0 0,-3 2 0 0 0,-1 1 0 0 0,-3 2 0 0 0,0 0 0 0 0,-7-5 0 0 0,-2-3 0 0 0,-6-5 0 0 0,-1-1 0 0 0,-3-4 0 0 0,-6-6 0 0 0,2 2 0 0 0,-1-1 0 0 0,-4-4 0 0 0,3 3 0 0 0,0-1 0 0 0,-3-2 0 0 0,4-3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1T04:45:49.591"/>
    </inkml:context>
    <inkml:brush xml:id="br0">
      <inkml:brushProperty name="width" value="0.1" units="cm"/>
      <inkml:brushProperty name="height" value="0.1" units="cm"/>
      <inkml:brushProperty name="color" value="#00A0D7"/>
    </inkml:brush>
  </inkml:definitions>
  <inkml:trace contextRef="#ctx0" brushRef="#br0">42704 8969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1T04:45:49.593"/>
    </inkml:context>
    <inkml:brush xml:id="br0">
      <inkml:brushProperty name="width" value="0.1" units="cm"/>
      <inkml:brushProperty name="height" value="0.1" units="cm"/>
      <inkml:brushProperty name="color" value="#00A0D7"/>
    </inkml:brush>
  </inkml:definitions>
  <inkml:trace contextRef="#ctx0" brushRef="#br0">38100 10848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1T04:45:49.591"/>
    </inkml:context>
    <inkml:brush xml:id="br0">
      <inkml:brushProperty name="width" value="0.1" units="cm"/>
      <inkml:brushProperty name="height" value="0.1" units="cm"/>
      <inkml:brushProperty name="color" value="#00A0D7"/>
    </inkml:brush>
  </inkml:definitions>
  <inkml:trace contextRef="#ctx0" brushRef="#br0">42704 8969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1T04:45:49.593"/>
    </inkml:context>
    <inkml:brush xml:id="br0">
      <inkml:brushProperty name="width" value="0.1" units="cm"/>
      <inkml:brushProperty name="height" value="0.1" units="cm"/>
      <inkml:brushProperty name="color" value="#00A0D7"/>
    </inkml:brush>
  </inkml:definitions>
  <inkml:trace contextRef="#ctx0" brushRef="#br0">38100 10848 16383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1T04:45:49.591"/>
    </inkml:context>
    <inkml:brush xml:id="br0">
      <inkml:brushProperty name="width" value="0.1" units="cm"/>
      <inkml:brushProperty name="height" value="0.1" units="cm"/>
      <inkml:brushProperty name="color" value="#00A0D7"/>
    </inkml:brush>
  </inkml:definitions>
  <inkml:trace contextRef="#ctx0" brushRef="#br0">42704 8969 16383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11T04:45:49.593"/>
    </inkml:context>
    <inkml:brush xml:id="br0">
      <inkml:brushProperty name="width" value="0.1" units="cm"/>
      <inkml:brushProperty name="height" value="0.1" units="cm"/>
      <inkml:brushProperty name="color" value="#00A0D7"/>
    </inkml:brush>
  </inkml:definitions>
  <inkml:trace contextRef="#ctx0" brushRef="#br0">38100 10848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3EFD42F7-718C-4B98-AAEC-167E6DDD60A7}" type="datetimeFigureOut">
              <a:rPr lang="en-US" smtClean="0"/>
              <a:t>6/17/2024</a:t>
            </a:fld>
            <a:endParaRPr lang="en-US"/>
          </a:p>
        </p:txBody>
      </p:sp>
      <p:sp>
        <p:nvSpPr>
          <p:cNvPr id="4" name="Slide Image Placeholder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r>
              <a:rPr lang="en-US" b="1" i="1" dirty="0">
                <a:highlight>
                  <a:srgbClr val="FFFF00"/>
                </a:highlight>
                <a:cs typeface="Calibri"/>
              </a:rPr>
              <a:t>Good morning everyone, my name is Tony, today I'm going to be talking about "title".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b="1" dirty="0"/>
              <a:t>Patients above the origin line experienced EAA. This patient here circled in red has a real age around 50 but a epigenetic age of around 80. The patient circled in blue would not be experiencing EAA as they lie below the line. Their real age is around 50 while their epigenetic age is around 35.</a:t>
            </a:r>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10</a:t>
            </a:fld>
            <a:endParaRPr lang="en-US"/>
          </a:p>
        </p:txBody>
      </p:sp>
    </p:spTree>
    <p:extLst>
      <p:ext uri="{BB962C8B-B14F-4D97-AF65-F5344CB8AC3E}">
        <p14:creationId xmlns:p14="http://schemas.microsoft.com/office/powerpoint/2010/main" val="582738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To test if any of the epigenetic age metrics are associated with survival in AML patients, we performed a univariate Survival Analysis where cox Regression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 cox regression model or a proportional hazards model is used in Survival Analysis to analyze the time until an event, such as death. What's nice about the cox regression model is that it is semi-parametric, which, as the name implies, is somewhere between parametric and nonparametric. A parametric model is a model where the outcome is assumed to follow some known distribution. Where as a nonparametric model does not assume an underlying distribution. For example the Kaplan-Meier estimator. On the right, we see an example of a Kaplan Meier Curve. It is non-parametric because the curve is purely data-driven. It doesn't assume any specific distribution like the parametric models. The Cox PH Model includes both a parametric part and a nonparametric part. </a:t>
            </a:r>
            <a:endParaRPr lang="en-US" dirty="0"/>
          </a:p>
          <a:p>
            <a:endParaRPr lang="en-US" b="1" dirty="0"/>
          </a:p>
          <a:p>
            <a:r>
              <a:rPr lang="en-US" b="1" dirty="0"/>
              <a:t>The parametric portion comes in the form of exp(</a:t>
            </a:r>
            <a:r>
              <a:rPr lang="en-US" b="1" dirty="0" err="1"/>
              <a:t>sumxi</a:t>
            </a:r>
            <a:r>
              <a:rPr lang="en-US" b="1" dirty="0"/>
              <a:t>*Bi). We see here that when we fit a cox regression model, we are trying to estimate the coefficients (Bi), for our covariates (Xis). The Xis are a vector of covariates such as age and sex and the Bi is a vector of the coefficients, which represents the log of the hazard ratio. Parameters for the cox regression model are estimated using partial likelihood maximization. The nonparametric portion comes from the fact that the Cox Regression model doesn't assume a specific distribution or form for the baseline hazard function. The baseline hazard function [h0(t)] is left unspecified and estimated nonparametrically from the data. </a:t>
            </a:r>
            <a:endParaRPr lang="en-US" dirty="0"/>
          </a:p>
          <a:p>
            <a:endParaRPr lang="en-US" dirty="0"/>
          </a:p>
          <a:p>
            <a:endParaRPr lang="en-US" b="1" dirty="0">
              <a:cs typeface="Calibri"/>
            </a:endParaRPr>
          </a:p>
        </p:txBody>
      </p:sp>
      <p:sp>
        <p:nvSpPr>
          <p:cNvPr id="4" name="Slide Number Placeholder 3"/>
          <p:cNvSpPr>
            <a:spLocks noGrp="1"/>
          </p:cNvSpPr>
          <p:nvPr>
            <p:ph type="sldNum" sz="quarter" idx="5"/>
          </p:nvPr>
        </p:nvSpPr>
        <p:spPr/>
        <p:txBody>
          <a:bodyPr/>
          <a:lstStyle/>
          <a:p>
            <a:fld id="{21B2AA4F-B828-4D7C-AFD3-893933DAFCB4}" type="slidenum">
              <a:rPr lang="en-US" smtClean="0"/>
              <a:t>11</a:t>
            </a:fld>
            <a:endParaRPr lang="en-US"/>
          </a:p>
        </p:txBody>
      </p:sp>
    </p:spTree>
    <p:extLst>
      <p:ext uri="{BB962C8B-B14F-4D97-AF65-F5344CB8AC3E}">
        <p14:creationId xmlns:p14="http://schemas.microsoft.com/office/powerpoint/2010/main" val="4236663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To test if any of the epigenetic age metrics were associated with survival in AML patients, we performed a univariate Survival Analysis where we fit a separate univariate cox Regression model for each Epigenetic Clock, as well as for other clinical variables that may influence survival, such as white blood cell counts and the AML morphology code. Our univariate analysis tested 49 variables in total… Some continuous variables were scaled to aid in the </a:t>
            </a:r>
            <a:r>
              <a:rPr lang="en-US" b="1" dirty="0" err="1"/>
              <a:t>interpreation</a:t>
            </a:r>
            <a:r>
              <a:rPr lang="en-US" b="1" dirty="0"/>
              <a:t> of Hazard Ratios.</a:t>
            </a:r>
            <a:endParaRPr lang="en-US" b="1"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r>
              <a:rPr lang="en-US" b="1" dirty="0"/>
              <a:t>The goal was to see which variables have a significant association with survival, based on a p-value &lt; 0.1, which could then be included in a final multivariate cox model.</a:t>
            </a:r>
          </a:p>
          <a:p>
            <a:endParaRPr lang="en-US" b="1" dirty="0"/>
          </a:p>
          <a:p>
            <a:r>
              <a:rPr lang="en-US" b="1" dirty="0"/>
              <a:t>The table highlights some of the variables that we were most interested in. Unfortunately, epigenetic age acceleration was not significantly associated with survival, for example the </a:t>
            </a:r>
            <a:r>
              <a:rPr lang="en-US" b="1" dirty="0" err="1"/>
              <a:t>GrimAge</a:t>
            </a:r>
            <a:r>
              <a:rPr lang="en-US" b="1" dirty="0"/>
              <a:t> clock and </a:t>
            </a:r>
            <a:r>
              <a:rPr lang="en-US" b="1" dirty="0" err="1"/>
              <a:t>PhenoAge</a:t>
            </a:r>
            <a:r>
              <a:rPr lang="en-US" b="1" dirty="0"/>
              <a:t> clock shown here had a p-value of .4 and .5 respectively. </a:t>
            </a:r>
          </a:p>
          <a:p>
            <a:endParaRPr lang="en-US" b="1" dirty="0"/>
          </a:p>
          <a:p>
            <a:r>
              <a:rPr lang="en-US" b="1" dirty="0"/>
              <a:t>However, 13 of the variables tested in our univariate analysis showed a significant association with survival. </a:t>
            </a:r>
          </a:p>
          <a:p>
            <a:endParaRPr lang="en-US" b="1" dirty="0"/>
          </a:p>
          <a:p>
            <a:endParaRPr lang="en-US" b="1" dirty="0"/>
          </a:p>
          <a:p>
            <a:endParaRPr lang="en-US" b="1" dirty="0"/>
          </a:p>
          <a:p>
            <a:endParaRPr lang="en-US" b="1" dirty="0"/>
          </a:p>
          <a:p>
            <a:r>
              <a:rPr lang="en-US" b="1" dirty="0"/>
              <a:t>#We do this to find covariates that may be biasing our analysis with just Epigenetic Age. Its possible there are other variables that are biasing/influencing our results. </a:t>
            </a:r>
            <a:endParaRPr lang="en-US" dirty="0"/>
          </a:p>
          <a:p>
            <a:r>
              <a:rPr lang="en-US" dirty="0"/>
              <a:t>*In our original univariate analysis, there were many variables with significant p-values, but hazard ratios of 1.0. We decided to scale the variables and found that the hazard ratios differed. </a:t>
            </a:r>
            <a:endParaRPr lang="en-US" dirty="0">
              <a:cs typeface="Calibri"/>
            </a:endParaRPr>
          </a:p>
          <a:p>
            <a:endParaRPr lang="en-US" b="1" dirty="0">
              <a:ea typeface="Calibri"/>
              <a:cs typeface="Calibri"/>
            </a:endParaRPr>
          </a:p>
        </p:txBody>
      </p:sp>
      <p:sp>
        <p:nvSpPr>
          <p:cNvPr id="4" name="Slide Number Placeholder 3"/>
          <p:cNvSpPr>
            <a:spLocks noGrp="1"/>
          </p:cNvSpPr>
          <p:nvPr>
            <p:ph type="sldNum" sz="quarter" idx="5"/>
          </p:nvPr>
        </p:nvSpPr>
        <p:spPr/>
        <p:txBody>
          <a:bodyPr/>
          <a:lstStyle/>
          <a:p>
            <a:fld id="{21B2AA4F-B828-4D7C-AFD3-893933DAFCB4}" type="slidenum">
              <a:rPr lang="en-US" smtClean="0"/>
              <a:t>12</a:t>
            </a:fld>
            <a:endParaRPr lang="en-US"/>
          </a:p>
        </p:txBody>
      </p:sp>
    </p:spTree>
    <p:extLst>
      <p:ext uri="{BB962C8B-B14F-4D97-AF65-F5344CB8AC3E}">
        <p14:creationId xmlns:p14="http://schemas.microsoft.com/office/powerpoint/2010/main" val="1650539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endParaRPr lang="en-US" dirty="0">
              <a:ea typeface="Calibri"/>
              <a:cs typeface="Calibri"/>
            </a:endParaRPr>
          </a:p>
          <a:p>
            <a:r>
              <a:rPr lang="en-US" b="1" dirty="0">
                <a:ea typeface="Calibri"/>
                <a:cs typeface="Calibri"/>
              </a:rPr>
              <a:t>We ran a final multivariate Cox Model using the 13 significant variables from the univariate analysis, and used backward selection to select the most parsimonious model. </a:t>
            </a:r>
          </a:p>
          <a:p>
            <a:endParaRPr lang="en-US" b="1" dirty="0">
              <a:ea typeface="Calibri"/>
              <a:cs typeface="Calibri"/>
            </a:endParaRPr>
          </a:p>
          <a:p>
            <a:r>
              <a:rPr lang="en-US" b="1" dirty="0">
                <a:ea typeface="Calibri"/>
                <a:cs typeface="Calibri"/>
              </a:rPr>
              <a:t>The final model selected included 6 variables and highlighted some interesting associations. </a:t>
            </a:r>
          </a:p>
          <a:p>
            <a:endParaRPr lang="en-US" b="1" dirty="0">
              <a:ea typeface="Calibri"/>
              <a:cs typeface="Calibri"/>
            </a:endParaRPr>
          </a:p>
          <a:p>
            <a:r>
              <a:rPr lang="en-US" b="1" dirty="0">
                <a:ea typeface="Calibri"/>
                <a:cs typeface="Calibri"/>
              </a:rPr>
              <a:t>For example, patients with increased levels of naïve CD4 cell have increased risk. We see here that if Cd.4 is higher by one SD, your risk of death increased by 1.38. </a:t>
            </a:r>
          </a:p>
          <a:p>
            <a:endParaRPr lang="en-US" b="1" dirty="0">
              <a:ea typeface="Calibri"/>
              <a:cs typeface="Calibri"/>
            </a:endParaRPr>
          </a:p>
          <a:p>
            <a:r>
              <a:rPr lang="en-US" b="1" dirty="0">
                <a:ea typeface="Calibri"/>
                <a:cs typeface="Calibri"/>
              </a:rPr>
              <a:t>It seems patients with the M1 morphology code, which indicates that the patient has Acute myeloblastic leukemia with minimal maturation have a 2.56 fold increase of death than those with Undifferentiated acute myeloblastic leukemia.</a:t>
            </a:r>
          </a:p>
          <a:p>
            <a:endParaRPr lang="en-US" b="1" dirty="0">
              <a:ea typeface="Calibri"/>
              <a:cs typeface="Calibri"/>
            </a:endParaRPr>
          </a:p>
          <a:p>
            <a:r>
              <a:rPr lang="en-US" b="1" dirty="0">
                <a:ea typeface="Calibri"/>
                <a:cs typeface="Calibri"/>
              </a:rPr>
              <a:t>Interestingly, an epigenetic clock that estimates the expression of the TIMP1 biomarker showed a significant association with survival, as we can see from the table, if a patient has a higher level of TIMP1 by one SD, their risk of death increases by 65%…..</a:t>
            </a:r>
          </a:p>
        </p:txBody>
      </p:sp>
      <p:sp>
        <p:nvSpPr>
          <p:cNvPr id="4" name="Slide Number Placeholder 3"/>
          <p:cNvSpPr>
            <a:spLocks noGrp="1"/>
          </p:cNvSpPr>
          <p:nvPr>
            <p:ph type="sldNum" sz="quarter" idx="5"/>
          </p:nvPr>
        </p:nvSpPr>
        <p:spPr/>
        <p:txBody>
          <a:bodyPr/>
          <a:lstStyle/>
          <a:p>
            <a:fld id="{21B2AA4F-B828-4D7C-AFD3-893933DAFCB4}" type="slidenum">
              <a:rPr lang="en-US" smtClean="0"/>
              <a:t>13</a:t>
            </a:fld>
            <a:endParaRPr lang="en-US"/>
          </a:p>
        </p:txBody>
      </p:sp>
    </p:spTree>
    <p:extLst>
      <p:ext uri="{BB962C8B-B14F-4D97-AF65-F5344CB8AC3E}">
        <p14:creationId xmlns:p14="http://schemas.microsoft.com/office/powerpoint/2010/main" val="2975158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endParaRPr lang="en-US" dirty="0">
              <a:cs typeface="Calibri"/>
            </a:endParaRPr>
          </a:p>
          <a:p>
            <a:r>
              <a:rPr lang="en-US" b="1" dirty="0">
                <a:ea typeface="Calibri"/>
                <a:cs typeface="Calibri"/>
              </a:rPr>
              <a:t>To try to visualize these results, we made Survival curves for Cd4.naive cells and TIMP1 expression categorized into tertiles. The hazard ratio for CD.4 was 1.38, and we see that those with lower levels of CD.4 naïve cells had higher Survival than those with higher levels. The hazard ratio for DNAmTIMP1 was 1.65 and we see that those with lower levels of DNAmTIMP1 had higher survival than those with higher levels.</a:t>
            </a:r>
          </a:p>
          <a:p>
            <a:endParaRPr lang="en-US" b="1" dirty="0">
              <a:ea typeface="Calibri"/>
              <a:cs typeface="Calibri"/>
            </a:endParaRPr>
          </a:p>
        </p:txBody>
      </p:sp>
      <p:sp>
        <p:nvSpPr>
          <p:cNvPr id="4" name="Slide Number Placeholder 3"/>
          <p:cNvSpPr>
            <a:spLocks noGrp="1"/>
          </p:cNvSpPr>
          <p:nvPr>
            <p:ph type="sldNum" sz="quarter" idx="5"/>
          </p:nvPr>
        </p:nvSpPr>
        <p:spPr/>
        <p:txBody>
          <a:bodyPr/>
          <a:lstStyle/>
          <a:p>
            <a:fld id="{21B2AA4F-B828-4D7C-AFD3-893933DAFCB4}" type="slidenum">
              <a:rPr lang="en-US" smtClean="0"/>
              <a:t>14</a:t>
            </a:fld>
            <a:endParaRPr lang="en-US"/>
          </a:p>
        </p:txBody>
      </p:sp>
    </p:spTree>
    <p:extLst>
      <p:ext uri="{BB962C8B-B14F-4D97-AF65-F5344CB8AC3E}">
        <p14:creationId xmlns:p14="http://schemas.microsoft.com/office/powerpoint/2010/main" val="4250119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endParaRPr lang="en-US" b="1" dirty="0">
              <a:ea typeface="Calibri"/>
              <a:cs typeface="Calibri"/>
            </a:endParaRPr>
          </a:p>
          <a:p>
            <a:r>
              <a:rPr lang="en-US" b="1" dirty="0"/>
              <a:t>One important thing to note about the Cox Regression Model is that it assumes that the hazard ratios between individuals are constant over time, which we refer to as the proportional hazards assumption. The PH assumption can be tested with the Schofield Residuals. The Null hypothesis would be the PH hazards assumption is not met, meaning we would want to fail to reject if we want the PH assumptions to hold. We found that while most of the significant variables from the univariate analysis fulfilled the assumptions, morphology code did not. In order to remedy the violation of the PH assumptions, we could include time-dependent covariates by introducing an interaction term between morphology code and time to event. Alternatively, we could have stratified the cox </a:t>
            </a:r>
            <a:r>
              <a:rPr lang="en-US" b="1" dirty="0" err="1"/>
              <a:t>ph</a:t>
            </a:r>
            <a:r>
              <a:rPr lang="en-US" b="1" dirty="0"/>
              <a:t> model by morphology code so the baseline hazard function varies between strata. Due to time constraints, we were unable to do this but it's an important limitation that we should bring up.</a:t>
            </a:r>
            <a:endParaRPr lang="en-US" dirty="0"/>
          </a:p>
          <a:p>
            <a:endParaRPr lang="en-US" b="1" dirty="0">
              <a:ea typeface="Calibri"/>
              <a:cs typeface="Calibri"/>
            </a:endParaRPr>
          </a:p>
        </p:txBody>
      </p:sp>
      <p:sp>
        <p:nvSpPr>
          <p:cNvPr id="4" name="Slide Number Placeholder 3"/>
          <p:cNvSpPr>
            <a:spLocks noGrp="1"/>
          </p:cNvSpPr>
          <p:nvPr>
            <p:ph type="sldNum" sz="quarter" idx="5"/>
          </p:nvPr>
        </p:nvSpPr>
        <p:spPr/>
        <p:txBody>
          <a:bodyPr/>
          <a:lstStyle/>
          <a:p>
            <a:fld id="{21B2AA4F-B828-4D7C-AFD3-893933DAFCB4}" type="slidenum">
              <a:rPr lang="en-US" smtClean="0"/>
              <a:t>15</a:t>
            </a:fld>
            <a:endParaRPr lang="en-US"/>
          </a:p>
        </p:txBody>
      </p:sp>
    </p:spTree>
    <p:extLst>
      <p:ext uri="{BB962C8B-B14F-4D97-AF65-F5344CB8AC3E}">
        <p14:creationId xmlns:p14="http://schemas.microsoft.com/office/powerpoint/2010/main" val="825679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b="1" dirty="0">
                <a:ea typeface="Calibri"/>
                <a:cs typeface="Calibri"/>
              </a:rPr>
              <a:t>For our conclusion, we found that Epigenetic Age Acceleration was not significantly associated with Survival in AML patients. An epigenetic clock that estimates TIMP1 expression indicated that higher levels of TIMP1 were associated with worse survival. TIMP1 is a protein involved in regulating cellular proliferation. Interestingly, a recent study has highlighted TIMP1 as a potential biomarker for detection and prognosis of Lung Cancer. Perhaps it could also have a prognostic role in AML.</a:t>
            </a:r>
          </a:p>
        </p:txBody>
      </p:sp>
      <p:sp>
        <p:nvSpPr>
          <p:cNvPr id="4" name="Slide Number Placeholder 3"/>
          <p:cNvSpPr>
            <a:spLocks noGrp="1"/>
          </p:cNvSpPr>
          <p:nvPr>
            <p:ph type="sldNum" sz="quarter" idx="5"/>
          </p:nvPr>
        </p:nvSpPr>
        <p:spPr/>
        <p:txBody>
          <a:bodyPr/>
          <a:lstStyle/>
          <a:p>
            <a:fld id="{21B2AA4F-B828-4D7C-AFD3-893933DAFCB4}" type="slidenum">
              <a:rPr lang="en-US" smtClean="0"/>
              <a:t>16</a:t>
            </a:fld>
            <a:endParaRPr lang="en-US"/>
          </a:p>
        </p:txBody>
      </p:sp>
    </p:spTree>
    <p:extLst>
      <p:ext uri="{BB962C8B-B14F-4D97-AF65-F5344CB8AC3E}">
        <p14:creationId xmlns:p14="http://schemas.microsoft.com/office/powerpoint/2010/main" val="2431426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a typeface="Calibri"/>
                <a:cs typeface="Calibri"/>
              </a:rPr>
              <a:t>I'd like to thank my supervisor, Dr. Lewis Tomalin, for his guidance during this project and I'd like to thank everyone here for making the time to be here. Are there any questions?</a:t>
            </a:r>
          </a:p>
        </p:txBody>
      </p:sp>
      <p:sp>
        <p:nvSpPr>
          <p:cNvPr id="4" name="Slide Number Placeholder 3"/>
          <p:cNvSpPr>
            <a:spLocks noGrp="1"/>
          </p:cNvSpPr>
          <p:nvPr>
            <p:ph type="sldNum" sz="quarter" idx="5"/>
          </p:nvPr>
        </p:nvSpPr>
        <p:spPr/>
        <p:txBody>
          <a:bodyPr/>
          <a:lstStyle/>
          <a:p>
            <a:fld id="{21B2AA4F-B828-4D7C-AFD3-893933DAFCB4}" type="slidenum">
              <a:rPr lang="en-US" smtClean="0"/>
              <a:t>17</a:t>
            </a:fld>
            <a:endParaRPr lang="en-US"/>
          </a:p>
        </p:txBody>
      </p:sp>
    </p:spTree>
    <p:extLst>
      <p:ext uri="{BB962C8B-B14F-4D97-AF65-F5344CB8AC3E}">
        <p14:creationId xmlns:p14="http://schemas.microsoft.com/office/powerpoint/2010/main" val="1213247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8358A-E472-9B7D-9467-00FD7EFE3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D04961-1026-36E5-5775-2C290CEFBC36}"/>
              </a:ext>
            </a:extLst>
          </p:cNvPr>
          <p:cNvSpPr>
            <a:spLocks noGrp="1" noRot="1" noChangeAspect="1"/>
          </p:cNvSpPr>
          <p:nvPr>
            <p:ph type="sldImg"/>
          </p:nvPr>
        </p:nvSpPr>
        <p:spPr>
          <a:xfrm>
            <a:off x="481013" y="1279525"/>
            <a:ext cx="6140450" cy="3454400"/>
          </a:xfrm>
        </p:spPr>
      </p:sp>
      <p:sp>
        <p:nvSpPr>
          <p:cNvPr id="3" name="Notes Placeholder 2">
            <a:extLst>
              <a:ext uri="{FF2B5EF4-FFF2-40B4-BE49-F238E27FC236}">
                <a16:creationId xmlns:a16="http://schemas.microsoft.com/office/drawing/2014/main" id="{724E0064-4E76-C95A-B5E3-F321CA848509}"/>
              </a:ext>
            </a:extLst>
          </p:cNvPr>
          <p:cNvSpPr>
            <a:spLocks noGrp="1"/>
          </p:cNvSpPr>
          <p:nvPr>
            <p:ph type="body" idx="1"/>
          </p:nvPr>
        </p:nvSpPr>
        <p:spPr/>
        <p:txBody>
          <a:bodyPr/>
          <a:lstStyle/>
          <a:p>
            <a:r>
              <a:rPr lang="en-US" b="1" dirty="0">
                <a:cs typeface="Calibri"/>
              </a:rPr>
              <a:t>*keep just in case</a:t>
            </a:r>
            <a:endParaRPr lang="en-US" b="1" dirty="0"/>
          </a:p>
        </p:txBody>
      </p:sp>
      <p:sp>
        <p:nvSpPr>
          <p:cNvPr id="4" name="Slide Number Placeholder 3">
            <a:extLst>
              <a:ext uri="{FF2B5EF4-FFF2-40B4-BE49-F238E27FC236}">
                <a16:creationId xmlns:a16="http://schemas.microsoft.com/office/drawing/2014/main" id="{02B605CA-3B21-942D-7930-FB5F7C531F71}"/>
              </a:ext>
            </a:extLst>
          </p:cNvPr>
          <p:cNvSpPr>
            <a:spLocks noGrp="1"/>
          </p:cNvSpPr>
          <p:nvPr>
            <p:ph type="sldNum" sz="quarter" idx="5"/>
          </p:nvPr>
        </p:nvSpPr>
        <p:spPr/>
        <p:txBody>
          <a:bodyPr/>
          <a:lstStyle/>
          <a:p>
            <a:fld id="{21B2AA4F-B828-4D7C-AFD3-893933DAFCB4}" type="slidenum">
              <a:rPr lang="en-US" smtClean="0"/>
              <a:t>17</a:t>
            </a:fld>
            <a:endParaRPr lang="en-US"/>
          </a:p>
        </p:txBody>
      </p:sp>
    </p:spTree>
    <p:extLst>
      <p:ext uri="{BB962C8B-B14F-4D97-AF65-F5344CB8AC3E}">
        <p14:creationId xmlns:p14="http://schemas.microsoft.com/office/powerpoint/2010/main" val="985975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b="1" dirty="0">
                <a:cs typeface="Calibri"/>
              </a:rPr>
              <a:t>The Disease we were interested in was Acute Myeloid Leukemia, or AML for short. </a:t>
            </a:r>
            <a:endParaRPr lang="en-US" dirty="0">
              <a:cs typeface="Calibri"/>
            </a:endParaRPr>
          </a:p>
          <a:p>
            <a:r>
              <a:rPr lang="en-US" b="1" dirty="0">
                <a:cs typeface="Calibri"/>
              </a:rPr>
              <a:t>AML is the most common form of bone marrow cancer and is characterized by the existence of myeloblasts. </a:t>
            </a:r>
            <a:endParaRPr lang="en-US" dirty="0">
              <a:ea typeface="Calibri"/>
              <a:cs typeface="Calibri"/>
            </a:endParaRPr>
          </a:p>
          <a:p>
            <a:r>
              <a:rPr lang="en-US" b="1" dirty="0">
                <a:cs typeface="Calibri"/>
              </a:rPr>
              <a:t>Myeloblasts are cancerous immune cells that originate from myeloid stem cells.</a:t>
            </a:r>
            <a:endParaRPr lang="en-US" dirty="0">
              <a:ea typeface="Calibri"/>
              <a:cs typeface="Calibri"/>
            </a:endParaRPr>
          </a:p>
          <a:p>
            <a:r>
              <a:rPr lang="en-US" b="1" dirty="0"/>
              <a:t>In people with AML, the Myeloblasts proliferate uncontrollably and crowd out the healthy immune cells, eventually, causing patients to die of infection, </a:t>
            </a:r>
            <a:r>
              <a:rPr lang="en-US" b="1" dirty="0" err="1"/>
              <a:t>exessive</a:t>
            </a:r>
            <a:r>
              <a:rPr lang="en-US" b="1" dirty="0"/>
              <a:t> bleeding or multiple organ failure.</a:t>
            </a:r>
            <a:endParaRPr lang="en-US" dirty="0"/>
          </a:p>
          <a:p>
            <a:r>
              <a:rPr lang="en-US" b="1" dirty="0">
                <a:cs typeface="Calibri"/>
              </a:rPr>
              <a:t>*Here is microscope image from blood from a healthy patient and here is a microscope image from an AML patient. We see in AML patients they have these large purple cells. These are the myeloblasts.</a:t>
            </a:r>
          </a:p>
          <a:p>
            <a:endParaRPr lang="en-US" b="1" dirty="0">
              <a:cs typeface="Calibri"/>
            </a:endParaRPr>
          </a:p>
        </p:txBody>
      </p:sp>
      <p:sp>
        <p:nvSpPr>
          <p:cNvPr id="4" name="Slide Number Placeholder 3"/>
          <p:cNvSpPr>
            <a:spLocks noGrp="1"/>
          </p:cNvSpPr>
          <p:nvPr>
            <p:ph type="sldNum" sz="quarter" idx="5"/>
          </p:nvPr>
        </p:nvSpPr>
        <p:spPr/>
        <p:txBody>
          <a:bodyPr/>
          <a:lstStyle/>
          <a:p>
            <a:fld id="{21B2AA4F-B828-4D7C-AFD3-893933DAFCB4}" type="slidenum">
              <a:rPr lang="en-US" smtClean="0"/>
              <a:t>2</a:t>
            </a:fld>
            <a:endParaRPr lang="en-US"/>
          </a:p>
        </p:txBody>
      </p:sp>
    </p:spTree>
    <p:extLst>
      <p:ext uri="{BB962C8B-B14F-4D97-AF65-F5344CB8AC3E}">
        <p14:creationId xmlns:p14="http://schemas.microsoft.com/office/powerpoint/2010/main" val="12824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b="1" dirty="0" err="1"/>
              <a:t>Llike</a:t>
            </a:r>
            <a:r>
              <a:rPr lang="en-US" b="1" dirty="0"/>
              <a:t> most cancers AML is an age-dependent disease. Incidence of AML is very low for people under the age of 50, but rapidly increases as patients age. For patients over the age of 85, incidence rate is close to 25%. One aspect of aging that is getting more attention is the effect of age and epigenetic alterations.</a:t>
            </a:r>
            <a:endParaRPr lang="en-US" b="1" dirty="0">
              <a:ea typeface="Calibri"/>
              <a:cs typeface="Calibri"/>
            </a:endParaRPr>
          </a:p>
          <a:p>
            <a:endParaRPr lang="en-US" b="1" dirty="0"/>
          </a:p>
          <a:p>
            <a:endParaRPr lang="en-US" b="1" dirty="0">
              <a:ea typeface="Calibri"/>
              <a:cs typeface="Calibri"/>
            </a:endParaRPr>
          </a:p>
        </p:txBody>
      </p:sp>
      <p:sp>
        <p:nvSpPr>
          <p:cNvPr id="4" name="Slide Number Placeholder 3"/>
          <p:cNvSpPr>
            <a:spLocks noGrp="1"/>
          </p:cNvSpPr>
          <p:nvPr>
            <p:ph type="sldNum" sz="quarter" idx="5"/>
          </p:nvPr>
        </p:nvSpPr>
        <p:spPr/>
        <p:txBody>
          <a:bodyPr/>
          <a:lstStyle/>
          <a:p>
            <a:fld id="{21B2AA4F-B828-4D7C-AFD3-893933DAFCB4}" type="slidenum">
              <a:rPr lang="en-US" smtClean="0"/>
              <a:t>3</a:t>
            </a:fld>
            <a:endParaRPr lang="en-US"/>
          </a:p>
        </p:txBody>
      </p:sp>
    </p:spTree>
    <p:extLst>
      <p:ext uri="{BB962C8B-B14F-4D97-AF65-F5344CB8AC3E}">
        <p14:creationId xmlns:p14="http://schemas.microsoft.com/office/powerpoint/2010/main" val="3512373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b="1" i="1" dirty="0"/>
              <a:t>When studying </a:t>
            </a:r>
            <a:r>
              <a:rPr lang="en-US" b="1" i="1" dirty="0">
                <a:ea typeface="Calibri"/>
                <a:cs typeface="Calibri"/>
              </a:rPr>
              <a:t>age-dependent diseases, it's important to understand the key hallmarks of aging. For example, epigenetic alterations are a well-established hallmark of aging. Some other examples are increased cellular senescence and chronic inflammation. If you'd like to know more about the hallmarks of aging, this recent review provides a good summary on the topic. </a:t>
            </a:r>
            <a:endParaRPr lang="en-US" b="1">
              <a:ea typeface="Calibri"/>
              <a:cs typeface="Calibri"/>
            </a:endParaRPr>
          </a:p>
        </p:txBody>
      </p:sp>
      <p:sp>
        <p:nvSpPr>
          <p:cNvPr id="4" name="Slide Number Placeholder 3"/>
          <p:cNvSpPr>
            <a:spLocks noGrp="1"/>
          </p:cNvSpPr>
          <p:nvPr>
            <p:ph type="sldNum" sz="quarter" idx="5"/>
          </p:nvPr>
        </p:nvSpPr>
        <p:spPr/>
        <p:txBody>
          <a:bodyPr/>
          <a:lstStyle/>
          <a:p>
            <a:fld id="{21B2AA4F-B828-4D7C-AFD3-893933DAFCB4}" type="slidenum">
              <a:rPr lang="en-US" smtClean="0"/>
              <a:t>4</a:t>
            </a:fld>
            <a:endParaRPr lang="en-US"/>
          </a:p>
        </p:txBody>
      </p:sp>
    </p:spTree>
    <p:extLst>
      <p:ext uri="{BB962C8B-B14F-4D97-AF65-F5344CB8AC3E}">
        <p14:creationId xmlns:p14="http://schemas.microsoft.com/office/powerpoint/2010/main" val="3116545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b="1" dirty="0"/>
              <a:t>Epigenetic Clocks are well-established biomarkers of aging. They are machine-learning algorithms that attempt to predict a patients biological/epigenetic age based on their DNA methylation profile. Patients with an Epigenetic Age greater than their chronological age (&gt;) are defined as having epigenetic age acceleration (EAA). It’s been repeatedly demonstrated that patients with EAA are at higher risk of all-cause mortality, including age-dependent diseases such as cancer, cardiovascular disease and </a:t>
            </a:r>
            <a:r>
              <a:rPr lang="en-US" b="1" dirty="0" err="1"/>
              <a:t>Alzheimers</a:t>
            </a:r>
            <a:r>
              <a:rPr lang="en-US" b="1" dirty="0"/>
              <a:t>. In our study, we'll test the hypothesis that increased EAA is associated with decreased survival in AML patients. We believe this is a reasonable hypothesis given the age-dependent nature of AML. </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1B2AA4F-B828-4D7C-AFD3-893933DAFCB4}" type="slidenum">
              <a:rPr lang="en-US" smtClean="0"/>
              <a:t>5</a:t>
            </a:fld>
            <a:endParaRPr lang="en-US"/>
          </a:p>
        </p:txBody>
      </p:sp>
    </p:spTree>
    <p:extLst>
      <p:ext uri="{BB962C8B-B14F-4D97-AF65-F5344CB8AC3E}">
        <p14:creationId xmlns:p14="http://schemas.microsoft.com/office/powerpoint/2010/main" val="3450145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b="1" dirty="0">
                <a:ea typeface="Calibri"/>
                <a:cs typeface="Calibri"/>
              </a:rPr>
              <a:t>Here's the slide with our aim</a:t>
            </a:r>
            <a:endParaRPr lang="en-US" dirty="0">
              <a:ea typeface="Calibri"/>
              <a:cs typeface="Calibri"/>
            </a:endParaRPr>
          </a:p>
          <a:p>
            <a:endParaRPr lang="en-US" dirty="0">
              <a:ea typeface="Calibri"/>
              <a:cs typeface="Calibri"/>
            </a:endParaRPr>
          </a:p>
          <a:p>
            <a:r>
              <a:rPr lang="en-US">
                <a:ea typeface="Calibri"/>
                <a:cs typeface="Calibri"/>
              </a:rPr>
              <a:t>Just in case: </a:t>
            </a:r>
            <a:r>
              <a:rPr lang="en-US" dirty="0"/>
              <a:t>DNA methylation profile can be used to predict a person’s Epigenetic Age.  Epigenetic Age is a better predictor of overall health than chronological age. We will be using the </a:t>
            </a:r>
            <a:r>
              <a:rPr lang="en-US" err="1"/>
              <a:t>GrimAge</a:t>
            </a:r>
            <a:r>
              <a:rPr lang="en-US" dirty="0"/>
              <a:t> Clock as it is ideal, and arguably the best, when analyzing human blood.</a:t>
            </a:r>
            <a:endParaRPr lang="en-US"/>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1B2AA4F-B828-4D7C-AFD3-893933DAFCB4}" type="slidenum">
              <a:rPr lang="en-US" smtClean="0"/>
              <a:t>6</a:t>
            </a:fld>
            <a:endParaRPr lang="en-US"/>
          </a:p>
        </p:txBody>
      </p:sp>
    </p:spTree>
    <p:extLst>
      <p:ext uri="{BB962C8B-B14F-4D97-AF65-F5344CB8AC3E}">
        <p14:creationId xmlns:p14="http://schemas.microsoft.com/office/powerpoint/2010/main" val="1473729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b="1" dirty="0">
                <a:cs typeface="Calibri"/>
              </a:rPr>
              <a:t>In order to test our hypothesis, we looked for datasets in the cancer genome atlas (TCGA). </a:t>
            </a:r>
            <a:r>
              <a:rPr lang="en-US" b="1" dirty="0"/>
              <a:t> The TCGA is a landmark genomics program housing a publicly available database regarding genomic, epigenomic, transcriptomic and proteomic data. It therefore provides an excellent resource for studying the role of epigenetics in AML. </a:t>
            </a:r>
            <a:endParaRPr lang="en-US" b="1" dirty="0">
              <a:ea typeface="Calibri"/>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21B2AA4F-B828-4D7C-AFD3-893933DAFCB4}" type="slidenum">
              <a:rPr lang="en-US" smtClean="0"/>
              <a:t>7</a:t>
            </a:fld>
            <a:endParaRPr lang="en-US"/>
          </a:p>
        </p:txBody>
      </p:sp>
    </p:spTree>
    <p:extLst>
      <p:ext uri="{BB962C8B-B14F-4D97-AF65-F5344CB8AC3E}">
        <p14:creationId xmlns:p14="http://schemas.microsoft.com/office/powerpoint/2010/main" val="3197974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b="1" dirty="0"/>
              <a:t>*In the TCGA we found *this study* that looks at around 200 AML patients and characterizes their transcriptomic, epigenetic, and genetic landscape. The measurements were all made in peripheral blood. The paper recorded clinical information such as vital status, leukemia morphology, and cytogenic risk score. Most importantly, this dataset has methylation data for each patient which allows us to estimate epigenetic age in these patients. Here is a table summarizing some important characteristics of this patient cohort. Average Age was around 55 years old. As you can see, 65 patients were still alive by the end of the study, and during the study period 129 died. It seems those that died tended to be older and average time until death was around a year.</a:t>
            </a:r>
            <a:endParaRPr lang="en-US" b="1" dirty="0">
              <a:cs typeface="Calibri"/>
            </a:endParaRPr>
          </a:p>
        </p:txBody>
      </p:sp>
      <p:sp>
        <p:nvSpPr>
          <p:cNvPr id="4" name="Slide Number Placeholder 3"/>
          <p:cNvSpPr>
            <a:spLocks noGrp="1"/>
          </p:cNvSpPr>
          <p:nvPr>
            <p:ph type="sldNum" sz="quarter" idx="5"/>
          </p:nvPr>
        </p:nvSpPr>
        <p:spPr/>
        <p:txBody>
          <a:bodyPr/>
          <a:lstStyle/>
          <a:p>
            <a:fld id="{21B2AA4F-B828-4D7C-AFD3-893933DAFCB4}" type="slidenum">
              <a:rPr lang="en-US" smtClean="0"/>
              <a:t>8</a:t>
            </a:fld>
            <a:endParaRPr lang="en-US"/>
          </a:p>
        </p:txBody>
      </p:sp>
    </p:spTree>
    <p:extLst>
      <p:ext uri="{BB962C8B-B14F-4D97-AF65-F5344CB8AC3E}">
        <p14:creationId xmlns:p14="http://schemas.microsoft.com/office/powerpoint/2010/main" val="1990541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b="1" dirty="0"/>
              <a:t>Using the </a:t>
            </a:r>
            <a:r>
              <a:rPr lang="en-US" b="1" dirty="0" err="1"/>
              <a:t>DNAm</a:t>
            </a:r>
            <a:r>
              <a:rPr lang="en-US" b="1" dirty="0"/>
              <a:t> age calculation tool, from the Epigenetic Clock foundation, we estimated the epigenetic age of this patient cohort based on their DNA methylation profile. This online tool estimates epigenetic age based on several different epigenetic clocks which were developed to capture different aspects of aging. </a:t>
            </a:r>
            <a:endParaRPr lang="en-US" b="1" dirty="0">
              <a:cs typeface="Calibri"/>
            </a:endParaRPr>
          </a:p>
          <a:p>
            <a:endParaRPr lang="en-US" b="1" dirty="0">
              <a:ea typeface="Calibri"/>
              <a:cs typeface="Calibri"/>
            </a:endParaRPr>
          </a:p>
          <a:p>
            <a:r>
              <a:rPr lang="en-US" b="1" dirty="0">
                <a:ea typeface="Calibri"/>
                <a:cs typeface="Calibri"/>
              </a:rPr>
              <a:t>For example, the DNA methylation age clock predicts 72 patients alive and 76 dead. A scatterplot between Real age and epigenetic age can help demonstrate EAA.</a:t>
            </a:r>
          </a:p>
          <a:p>
            <a:r>
              <a:rPr lang="en-US" b="1" dirty="0">
                <a:ea typeface="Calibri"/>
                <a:cs typeface="Calibri"/>
              </a:rPr>
              <a:t>We estimated several epigenetic clocks and this scatterplot shows one example. </a:t>
            </a:r>
          </a:p>
        </p:txBody>
      </p:sp>
      <p:sp>
        <p:nvSpPr>
          <p:cNvPr id="4" name="Slide Number Placeholder 3"/>
          <p:cNvSpPr>
            <a:spLocks noGrp="1"/>
          </p:cNvSpPr>
          <p:nvPr>
            <p:ph type="sldNum" sz="quarter" idx="5"/>
          </p:nvPr>
        </p:nvSpPr>
        <p:spPr/>
        <p:txBody>
          <a:bodyPr/>
          <a:lstStyle/>
          <a:p>
            <a:fld id="{21B2AA4F-B828-4D7C-AFD3-893933DAFCB4}" type="slidenum">
              <a:rPr lang="en-US" smtClean="0"/>
              <a:t>9</a:t>
            </a:fld>
            <a:endParaRPr lang="en-US"/>
          </a:p>
        </p:txBody>
      </p:sp>
    </p:spTree>
    <p:extLst>
      <p:ext uri="{BB962C8B-B14F-4D97-AF65-F5344CB8AC3E}">
        <p14:creationId xmlns:p14="http://schemas.microsoft.com/office/powerpoint/2010/main" val="26681317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1" y="-1"/>
            <a:ext cx="12308692" cy="6904937"/>
          </a:xfrm>
          <a:prstGeom prst="rect">
            <a:avLst/>
          </a:prstGeom>
        </p:spPr>
      </p:pic>
      <p:sp>
        <p:nvSpPr>
          <p:cNvPr id="2" name="Title 1"/>
          <p:cNvSpPr>
            <a:spLocks noGrp="1"/>
          </p:cNvSpPr>
          <p:nvPr>
            <p:ph type="ctrTitle"/>
          </p:nvPr>
        </p:nvSpPr>
        <p:spPr>
          <a:xfrm>
            <a:off x="914399" y="1435315"/>
            <a:ext cx="7702633" cy="2148634"/>
          </a:xfrm>
        </p:spPr>
        <p:txBody>
          <a:bodyPr anchor="t">
            <a:normAutofit/>
          </a:bodyPr>
          <a:lstStyle>
            <a:lvl1pPr algn="l">
              <a:lnSpc>
                <a:spcPts val="4800"/>
              </a:lnSpc>
              <a:defRPr sz="4500" b="1">
                <a:solidFill>
                  <a:srgbClr val="FFFFFF"/>
                </a:solidFill>
                <a:latin typeface="Times New Roman" panose="02020503050405090304"/>
                <a:cs typeface="Times New Roman" panose="02020503050405090304"/>
              </a:defRPr>
            </a:lvl1pPr>
          </a:lstStyle>
          <a:p>
            <a:r>
              <a:rPr lang="en-US"/>
              <a:t>Click to edit Master title style</a:t>
            </a:r>
            <a:endParaRPr lang="en-US" dirty="0"/>
          </a:p>
        </p:txBody>
      </p:sp>
      <p:sp>
        <p:nvSpPr>
          <p:cNvPr id="3" name="Subtitle 2"/>
          <p:cNvSpPr>
            <a:spLocks noGrp="1"/>
          </p:cNvSpPr>
          <p:nvPr>
            <p:ph type="subTitle" idx="1"/>
          </p:nvPr>
        </p:nvSpPr>
        <p:spPr>
          <a:xfrm>
            <a:off x="914400" y="3705733"/>
            <a:ext cx="6241333" cy="1791975"/>
          </a:xfrm>
        </p:spPr>
        <p:txBody>
          <a:bodyPr>
            <a:normAutofit/>
          </a:bodyPr>
          <a:lstStyle>
            <a:lvl1pPr marL="0" indent="0" algn="l">
              <a:lnSpc>
                <a:spcPts val="2700"/>
              </a:lnSpc>
              <a:buNone/>
              <a:defRPr sz="23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p:cNvPicPr>
            <a:picLocks noChangeAspect="1"/>
          </p:cNvPicPr>
          <p:nvPr/>
        </p:nvPicPr>
        <p:blipFill>
          <a:blip r:embed="rId3"/>
          <a:stretch>
            <a:fillRect/>
          </a:stretch>
        </p:blipFill>
        <p:spPr>
          <a:xfrm>
            <a:off x="8944141" y="4529786"/>
            <a:ext cx="1803372" cy="1879915"/>
          </a:xfrm>
          <a:prstGeom prst="rect">
            <a:avLst/>
          </a:prstGeom>
        </p:spPr>
      </p:pic>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609600" y="1600200"/>
            <a:ext cx="10972800" cy="4525963"/>
          </a:xfrm>
        </p:spPr>
        <p:txBody>
          <a:bodyPr/>
          <a:lstStyle>
            <a:lvl1pPr marL="347345" indent="-347345">
              <a:lnSpc>
                <a:spcPts val="2300"/>
              </a:lnSpc>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latin typeface="Arial" panose="020B0604020202090204"/>
                <a:cs typeface="Arial" panose="020B0604020202090204"/>
              </a:defRPr>
            </a:lvl4pPr>
            <a:lvl5pP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609600" y="6356350"/>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pic>
        <p:nvPicPr>
          <p:cNvPr id="8" name="Picture 7" descr="foo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21475"/>
            <a:ext cx="12192000" cy="140208"/>
          </a:xfrm>
          <a:prstGeom prst="rect">
            <a:avLst/>
          </a:prstGeom>
        </p:spPr>
      </p:pic>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609600" y="1600200"/>
            <a:ext cx="4693920" cy="4525963"/>
          </a:xfrm>
        </p:spPr>
        <p:txBody>
          <a:bodyPr>
            <a:noAutofit/>
          </a:bodyPr>
          <a:lstStyle>
            <a:lvl1pPr marL="0" indent="0">
              <a:lnSpc>
                <a:spcPts val="2300"/>
              </a:lnSpc>
              <a:spcBef>
                <a:spcPts val="0"/>
              </a:spcBef>
              <a:buNone/>
              <a:defRPr sz="1700">
                <a:solidFill>
                  <a:schemeClr val="accent1"/>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latin typeface="Arial" panose="020B0604020202090204"/>
                <a:cs typeface="Arial" panose="020B0604020202090204"/>
              </a:defRPr>
            </a:lvl4pPr>
            <a:lvl5pPr>
              <a:defRPr>
                <a:solidFill>
                  <a:schemeClr val="tx1">
                    <a:lumMod val="65000"/>
                    <a:lumOff val="35000"/>
                  </a:schemeClr>
                </a:solidFill>
              </a:defRPr>
            </a:lvl5pPr>
          </a:lstStyle>
          <a:p>
            <a:pPr lvl="0"/>
            <a:r>
              <a:rPr lang="en-US"/>
              <a:t>Edit Master text styles</a:t>
            </a:r>
          </a:p>
        </p:txBody>
      </p:sp>
      <p:sp>
        <p:nvSpPr>
          <p:cNvPr id="5" name="Footer Placeholder 4"/>
          <p:cNvSpPr>
            <a:spLocks noGrp="1"/>
          </p:cNvSpPr>
          <p:nvPr>
            <p:ph type="ftr" sz="quarter" idx="11"/>
          </p:nvPr>
        </p:nvSpPr>
        <p:spPr>
          <a:xfrm>
            <a:off x="609600" y="6356350"/>
            <a:ext cx="3860800" cy="365125"/>
          </a:xfrm>
          <a:prstGeom prst="rect">
            <a:avLst/>
          </a:prstGeom>
        </p:spPr>
        <p:txBody>
          <a:bodyPr/>
          <a:lstStyle/>
          <a:p>
            <a:r>
              <a:rPr lang="en-US"/>
              <a:t>Mount Sinai / Presentation Name / Date</a:t>
            </a:r>
            <a:endParaRPr lang="en-US" dirty="0"/>
          </a:p>
        </p:txBody>
      </p:sp>
      <p:sp>
        <p:nvSpPr>
          <p:cNvPr id="6" name="Slide Number Placeholder 5"/>
          <p:cNvSpPr>
            <a:spLocks noGrp="1"/>
          </p:cNvSpPr>
          <p:nvPr>
            <p:ph type="sldNum" sz="quarter" idx="12"/>
          </p:nvPr>
        </p:nvSpPr>
        <p:spPr/>
        <p:txBody>
          <a:bodyPr/>
          <a:lstStyle/>
          <a:p>
            <a:fld id="{9F8FBD0B-D5BA-AC4A-B182-CCF391B5588A}" type="slidenum">
              <a:rPr lang="en-US" smtClean="0"/>
              <a:t>‹#›</a:t>
            </a:fld>
            <a:endParaRPr lang="en-US"/>
          </a:p>
        </p:txBody>
      </p:sp>
      <p:sp>
        <p:nvSpPr>
          <p:cNvPr id="8" name="Text Placeholder 7"/>
          <p:cNvSpPr>
            <a:spLocks noGrp="1"/>
          </p:cNvSpPr>
          <p:nvPr>
            <p:ph type="body" sz="quarter" idx="13"/>
          </p:nvPr>
        </p:nvSpPr>
        <p:spPr>
          <a:xfrm>
            <a:off x="6754368" y="1600200"/>
            <a:ext cx="4693920" cy="4525963"/>
          </a:xfrm>
        </p:spPr>
        <p:txBody>
          <a:bodyPr>
            <a:noAutofit/>
          </a:bodyPr>
          <a:lstStyle>
            <a:lvl1pPr marL="0" indent="0">
              <a:lnSpc>
                <a:spcPts val="1900"/>
              </a:lnSpc>
              <a:spcBef>
                <a:spcPts val="0"/>
              </a:spcBef>
              <a:buNone/>
              <a:defRPr sz="1400"/>
            </a:lvl1pPr>
            <a:lvl2pPr>
              <a:buNone/>
              <a:defRPr/>
            </a:lvl2pPr>
            <a:lvl3pPr>
              <a:buNone/>
              <a:defRPr/>
            </a:lvl3pPr>
            <a:lvl4pPr>
              <a:buNone/>
              <a:defRPr/>
            </a:lvl4pPr>
            <a:lvl5pPr>
              <a:buNone/>
              <a:defRPr/>
            </a:lvl5pPr>
          </a:lstStyle>
          <a:p>
            <a:pPr lvl="0"/>
            <a:r>
              <a:rPr lang="en-US"/>
              <a:t>Edit Master text styles</a:t>
            </a:r>
          </a:p>
        </p:txBody>
      </p:sp>
      <p:pic>
        <p:nvPicPr>
          <p:cNvPr id="9" name="Picture 8" descr="foo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21475"/>
            <a:ext cx="12192000" cy="140208"/>
          </a:xfrm>
          <a:prstGeom prst="rect">
            <a:avLst/>
          </a:prstGeom>
        </p:spPr>
      </p:pic>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609600" y="1600200"/>
            <a:ext cx="4693920" cy="4525963"/>
          </a:xfrm>
        </p:spPr>
        <p:txBody>
          <a:bodyPr>
            <a:noAutofit/>
          </a:bodyPr>
          <a:lstStyle>
            <a:lvl1pPr marL="0" marR="0" indent="0" algn="l" defTabSz="457200" rtl="0" eaLnBrk="1" fontAlgn="auto" latinLnBrk="0" hangingPunct="1">
              <a:lnSpc>
                <a:spcPts val="1900"/>
              </a:lnSpc>
              <a:spcBef>
                <a:spcPts val="0"/>
              </a:spcBef>
              <a:spcAft>
                <a:spcPts val="0"/>
              </a:spcAft>
              <a:buClrTx/>
              <a:buSzPct val="70000"/>
              <a:buFont typeface="Lucida Grande" panose="020B0600040502020204"/>
              <a:buNone/>
              <a:defRPr sz="1400">
                <a:solidFill>
                  <a:schemeClr val="accent1"/>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latin typeface="Arial" panose="020B0604020202090204"/>
                <a:cs typeface="Arial" panose="020B0604020202090204"/>
              </a:defRPr>
            </a:lvl4pPr>
            <a:lvl5pPr>
              <a:defRPr>
                <a:solidFill>
                  <a:schemeClr val="tx1">
                    <a:lumMod val="65000"/>
                    <a:lumOff val="35000"/>
                  </a:schemeClr>
                </a:solidFill>
              </a:defRPr>
            </a:lvl5pPr>
          </a:lstStyle>
          <a:p>
            <a:pPr lvl="0"/>
            <a:r>
              <a:rPr lang="en-US"/>
              <a:t>Edit Master text styles</a:t>
            </a:r>
          </a:p>
        </p:txBody>
      </p:sp>
      <p:sp>
        <p:nvSpPr>
          <p:cNvPr id="5" name="Footer Placeholder 4"/>
          <p:cNvSpPr>
            <a:spLocks noGrp="1"/>
          </p:cNvSpPr>
          <p:nvPr>
            <p:ph type="ftr" sz="quarter" idx="11"/>
          </p:nvPr>
        </p:nvSpPr>
        <p:spPr>
          <a:xfrm>
            <a:off x="609600" y="6356350"/>
            <a:ext cx="3860800" cy="365125"/>
          </a:xfrm>
          <a:prstGeom prst="rect">
            <a:avLst/>
          </a:prstGeom>
        </p:spPr>
        <p:txBody>
          <a:bodyPr/>
          <a:lstStyle/>
          <a:p>
            <a:r>
              <a:rPr lang="en-US"/>
              <a:t>Mount Sinai / Presentation Name / Date</a:t>
            </a:r>
            <a:endParaRPr lang="en-US" dirty="0"/>
          </a:p>
        </p:txBody>
      </p:sp>
      <p:sp>
        <p:nvSpPr>
          <p:cNvPr id="6" name="Slide Number Placeholder 5"/>
          <p:cNvSpPr>
            <a:spLocks noGrp="1"/>
          </p:cNvSpPr>
          <p:nvPr>
            <p:ph type="sldNum" sz="quarter" idx="12"/>
          </p:nvPr>
        </p:nvSpPr>
        <p:spPr/>
        <p:txBody>
          <a:bodyPr/>
          <a:lstStyle/>
          <a:p>
            <a:fld id="{9F8FBD0B-D5BA-AC4A-B182-CCF391B5588A}" type="slidenum">
              <a:rPr lang="en-US" smtClean="0"/>
              <a:t>‹#›</a:t>
            </a:fld>
            <a:endParaRPr lang="en-US"/>
          </a:p>
        </p:txBody>
      </p:sp>
      <p:sp>
        <p:nvSpPr>
          <p:cNvPr id="8" name="Text Placeholder 7"/>
          <p:cNvSpPr>
            <a:spLocks noGrp="1"/>
          </p:cNvSpPr>
          <p:nvPr>
            <p:ph type="body" sz="quarter" idx="13"/>
          </p:nvPr>
        </p:nvSpPr>
        <p:spPr>
          <a:xfrm>
            <a:off x="6754368" y="1600200"/>
            <a:ext cx="4693920" cy="4525963"/>
          </a:xfrm>
        </p:spPr>
        <p:txBody>
          <a:bodyPr>
            <a:noAutofit/>
          </a:bodyPr>
          <a:lstStyle>
            <a:lvl1pPr marL="0" indent="0">
              <a:lnSpc>
                <a:spcPts val="1900"/>
              </a:lnSpc>
              <a:spcBef>
                <a:spcPts val="0"/>
              </a:spcBef>
              <a:buNone/>
              <a:defRPr sz="1400">
                <a:solidFill>
                  <a:schemeClr val="accent1"/>
                </a:solidFill>
              </a:defRPr>
            </a:lvl1pPr>
            <a:lvl2pPr>
              <a:buNone/>
              <a:defRPr/>
            </a:lvl2pPr>
            <a:lvl3pPr>
              <a:buNone/>
              <a:defRPr/>
            </a:lvl3pPr>
            <a:lvl4pPr>
              <a:buNone/>
              <a:defRPr/>
            </a:lvl4pPr>
            <a:lvl5pPr>
              <a:buNone/>
              <a:defRPr/>
            </a:lvl5pPr>
          </a:lstStyle>
          <a:p>
            <a:pPr lvl="0"/>
            <a:r>
              <a:rPr lang="en-US"/>
              <a:t>Edit Master text styles</a:t>
            </a:r>
          </a:p>
        </p:txBody>
      </p:sp>
      <p:pic>
        <p:nvPicPr>
          <p:cNvPr id="9" name="Picture 8" descr="foo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21475"/>
            <a:ext cx="12192000" cy="140208"/>
          </a:xfrm>
          <a:prstGeom prst="rect">
            <a:avLst/>
          </a:prstGeom>
        </p:spPr>
      </p:pic>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000"/>
            </a:lvl1pPr>
          </a:lstStyle>
          <a:p>
            <a:r>
              <a:rPr lang="en-US"/>
              <a:t>Click to edit Master title style</a:t>
            </a:r>
            <a:endParaRPr lang="en-US" dirty="0"/>
          </a:p>
        </p:txBody>
      </p:sp>
      <p:sp>
        <p:nvSpPr>
          <p:cNvPr id="5" name="Footer Placeholder 4"/>
          <p:cNvSpPr>
            <a:spLocks noGrp="1"/>
          </p:cNvSpPr>
          <p:nvPr>
            <p:ph type="ftr" sz="quarter" idx="11"/>
          </p:nvPr>
        </p:nvSpPr>
        <p:spPr>
          <a:xfrm>
            <a:off x="609600" y="6356350"/>
            <a:ext cx="3860800" cy="365125"/>
          </a:xfrm>
          <a:prstGeom prst="rect">
            <a:avLst/>
          </a:prstGeom>
        </p:spPr>
        <p:txBody>
          <a:bodyPr/>
          <a:lstStyle/>
          <a:p>
            <a:r>
              <a:rPr lang="en-US"/>
              <a:t>Mount Sinai / Presentation Name / Date</a:t>
            </a:r>
            <a:endParaRPr lang="en-US" dirty="0"/>
          </a:p>
        </p:txBody>
      </p:sp>
      <p:sp>
        <p:nvSpPr>
          <p:cNvPr id="6" name="Slide Number Placeholder 5"/>
          <p:cNvSpPr>
            <a:spLocks noGrp="1"/>
          </p:cNvSpPr>
          <p:nvPr>
            <p:ph type="sldNum" sz="quarter" idx="12"/>
          </p:nvPr>
        </p:nvSpPr>
        <p:spPr/>
        <p:txBody>
          <a:bodyPr/>
          <a:lstStyle/>
          <a:p>
            <a:fld id="{9F8FBD0B-D5BA-AC4A-B182-CCF391B5588A}" type="slidenum">
              <a:rPr lang="en-US" smtClean="0"/>
              <a:t>‹#›</a:t>
            </a:fld>
            <a:endParaRPr lang="en-US"/>
          </a:p>
        </p:txBody>
      </p:sp>
      <p:sp>
        <p:nvSpPr>
          <p:cNvPr id="9" name="Table Placeholder 8"/>
          <p:cNvSpPr>
            <a:spLocks noGrp="1"/>
          </p:cNvSpPr>
          <p:nvPr>
            <p:ph type="tbl" sz="quarter" idx="13" hasCustomPrompt="1"/>
          </p:nvPr>
        </p:nvSpPr>
        <p:spPr>
          <a:xfrm>
            <a:off x="609600" y="1371599"/>
            <a:ext cx="10972800" cy="4800600"/>
          </a:xfrm>
        </p:spPr>
        <p:txBody>
          <a:bodyPr/>
          <a:lstStyle/>
          <a:p>
            <a:r>
              <a:rPr lang="en-US"/>
              <a:t>Click icon to add table</a:t>
            </a:r>
          </a:p>
        </p:txBody>
      </p:sp>
      <p:pic>
        <p:nvPicPr>
          <p:cNvPr id="8" name="Picture 7" descr="foo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21475"/>
            <a:ext cx="12192000" cy="140208"/>
          </a:xfrm>
          <a:prstGeom prst="rect">
            <a:avLst/>
          </a:prstGeom>
        </p:spPr>
      </p:pic>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000"/>
            </a:lvl1pPr>
          </a:lstStyle>
          <a:p>
            <a:r>
              <a:rPr lang="en-US"/>
              <a:t>Click to edit Master title style</a:t>
            </a:r>
            <a:endParaRPr lang="en-US" dirty="0"/>
          </a:p>
        </p:txBody>
      </p:sp>
      <p:sp>
        <p:nvSpPr>
          <p:cNvPr id="5" name="Footer Placeholder 4"/>
          <p:cNvSpPr>
            <a:spLocks noGrp="1"/>
          </p:cNvSpPr>
          <p:nvPr>
            <p:ph type="ftr" sz="quarter" idx="11"/>
          </p:nvPr>
        </p:nvSpPr>
        <p:spPr>
          <a:xfrm>
            <a:off x="609600" y="6356350"/>
            <a:ext cx="3860800" cy="365125"/>
          </a:xfrm>
          <a:prstGeom prst="rect">
            <a:avLst/>
          </a:prstGeom>
        </p:spPr>
        <p:txBody>
          <a:bodyPr/>
          <a:lstStyle/>
          <a:p>
            <a:r>
              <a:rPr lang="en-US"/>
              <a:t>Mount Sinai / Presentation Name / Date</a:t>
            </a:r>
            <a:endParaRPr lang="en-US" dirty="0"/>
          </a:p>
        </p:txBody>
      </p:sp>
      <p:sp>
        <p:nvSpPr>
          <p:cNvPr id="6" name="Slide Number Placeholder 5"/>
          <p:cNvSpPr>
            <a:spLocks noGrp="1"/>
          </p:cNvSpPr>
          <p:nvPr>
            <p:ph type="sldNum" sz="quarter" idx="12"/>
          </p:nvPr>
        </p:nvSpPr>
        <p:spPr/>
        <p:txBody>
          <a:bodyPr/>
          <a:lstStyle/>
          <a:p>
            <a:fld id="{9F8FBD0B-D5BA-AC4A-B182-CCF391B5588A}" type="slidenum">
              <a:rPr lang="en-US" smtClean="0"/>
              <a:t>‹#›</a:t>
            </a:fld>
            <a:endParaRPr lang="en-US"/>
          </a:p>
        </p:txBody>
      </p:sp>
      <p:sp>
        <p:nvSpPr>
          <p:cNvPr id="10" name="Chart Placeholder 7"/>
          <p:cNvSpPr>
            <a:spLocks noGrp="1"/>
          </p:cNvSpPr>
          <p:nvPr>
            <p:ph type="chart" sz="quarter" idx="14" hasCustomPrompt="1"/>
          </p:nvPr>
        </p:nvSpPr>
        <p:spPr>
          <a:xfrm>
            <a:off x="609600" y="1913467"/>
            <a:ext cx="10972800" cy="4258731"/>
          </a:xfrm>
        </p:spPr>
        <p:txBody>
          <a:bodyPr/>
          <a:lstStyle/>
          <a:p>
            <a:r>
              <a:rPr lang="en-US"/>
              <a:t>Click icon to add chart</a:t>
            </a:r>
          </a:p>
        </p:txBody>
      </p:sp>
      <p:sp>
        <p:nvSpPr>
          <p:cNvPr id="11" name="Text Placeholder 8"/>
          <p:cNvSpPr>
            <a:spLocks noGrp="1"/>
          </p:cNvSpPr>
          <p:nvPr>
            <p:ph type="body" sz="quarter" idx="15"/>
          </p:nvPr>
        </p:nvSpPr>
        <p:spPr>
          <a:xfrm>
            <a:off x="609600" y="1170432"/>
            <a:ext cx="10972800" cy="743035"/>
          </a:xfrm>
        </p:spPr>
        <p:txBody>
          <a:bodyPr>
            <a:noAutofit/>
          </a:bodyPr>
          <a:lstStyle>
            <a:lvl1pPr marL="0" indent="0">
              <a:lnSpc>
                <a:spcPts val="1900"/>
              </a:lnSpc>
              <a:buNone/>
              <a:defRPr sz="1400">
                <a:solidFill>
                  <a:schemeClr val="tx1"/>
                </a:solidFill>
              </a:defRPr>
            </a:lvl1pPr>
          </a:lstStyle>
          <a:p>
            <a:pPr lvl="0"/>
            <a:r>
              <a:rPr lang="en-US"/>
              <a:t>Edit Master text styles</a:t>
            </a:r>
          </a:p>
        </p:txBody>
      </p:sp>
      <p:pic>
        <p:nvPicPr>
          <p:cNvPr id="8" name="Picture 7" descr="foo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21475"/>
            <a:ext cx="12192000" cy="140208"/>
          </a:xfrm>
          <a:prstGeom prst="rect">
            <a:avLst/>
          </a:prstGeom>
        </p:spPr>
      </p:pic>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000"/>
            </a:lvl1pPr>
          </a:lstStyle>
          <a:p>
            <a:r>
              <a:rPr lang="en-US"/>
              <a:t>Click to edit Master title style</a:t>
            </a:r>
            <a:endParaRPr lang="en-US" dirty="0"/>
          </a:p>
        </p:txBody>
      </p:sp>
      <p:sp>
        <p:nvSpPr>
          <p:cNvPr id="5" name="Footer Placeholder 4"/>
          <p:cNvSpPr>
            <a:spLocks noGrp="1"/>
          </p:cNvSpPr>
          <p:nvPr>
            <p:ph type="ftr" sz="quarter" idx="11"/>
          </p:nvPr>
        </p:nvSpPr>
        <p:spPr>
          <a:xfrm>
            <a:off x="609600" y="6356350"/>
            <a:ext cx="3860800" cy="365125"/>
          </a:xfrm>
          <a:prstGeom prst="rect">
            <a:avLst/>
          </a:prstGeom>
        </p:spPr>
        <p:txBody>
          <a:bodyPr/>
          <a:lstStyle/>
          <a:p>
            <a:r>
              <a:rPr lang="en-US"/>
              <a:t>Mount Sinai / Presentation Name / Date</a:t>
            </a:r>
            <a:endParaRPr lang="en-US" dirty="0"/>
          </a:p>
        </p:txBody>
      </p:sp>
      <p:sp>
        <p:nvSpPr>
          <p:cNvPr id="6" name="Slide Number Placeholder 5"/>
          <p:cNvSpPr>
            <a:spLocks noGrp="1"/>
          </p:cNvSpPr>
          <p:nvPr>
            <p:ph type="sldNum" sz="quarter" idx="12"/>
          </p:nvPr>
        </p:nvSpPr>
        <p:spPr/>
        <p:txBody>
          <a:bodyPr/>
          <a:lstStyle/>
          <a:p>
            <a:fld id="{9F8FBD0B-D5BA-AC4A-B182-CCF391B5588A}" type="slidenum">
              <a:rPr lang="en-US" smtClean="0"/>
              <a:t>‹#›</a:t>
            </a:fld>
            <a:endParaRPr lang="en-US"/>
          </a:p>
        </p:txBody>
      </p:sp>
      <p:sp>
        <p:nvSpPr>
          <p:cNvPr id="8" name="Chart Placeholder 7"/>
          <p:cNvSpPr>
            <a:spLocks noGrp="1"/>
          </p:cNvSpPr>
          <p:nvPr>
            <p:ph type="chart" sz="quarter" idx="13" hasCustomPrompt="1"/>
          </p:nvPr>
        </p:nvSpPr>
        <p:spPr>
          <a:xfrm>
            <a:off x="609600" y="2651760"/>
            <a:ext cx="4693920" cy="3149600"/>
          </a:xfrm>
        </p:spPr>
        <p:txBody>
          <a:bodyPr/>
          <a:lstStyle/>
          <a:p>
            <a:r>
              <a:rPr lang="en-US"/>
              <a:t>Click icon to add chart</a:t>
            </a:r>
            <a:endParaRPr lang="en-US" dirty="0"/>
          </a:p>
        </p:txBody>
      </p:sp>
      <p:sp>
        <p:nvSpPr>
          <p:cNvPr id="9" name="Text Placeholder 8"/>
          <p:cNvSpPr>
            <a:spLocks noGrp="1"/>
          </p:cNvSpPr>
          <p:nvPr>
            <p:ph type="body" sz="quarter" idx="14"/>
          </p:nvPr>
        </p:nvSpPr>
        <p:spPr>
          <a:xfrm>
            <a:off x="609600" y="1170432"/>
            <a:ext cx="4694767" cy="1531938"/>
          </a:xfrm>
        </p:spPr>
        <p:txBody>
          <a:bodyPr>
            <a:noAutofit/>
          </a:bodyPr>
          <a:lstStyle>
            <a:lvl1pPr marL="0" indent="0">
              <a:buNone/>
              <a:defRPr sz="1400">
                <a:solidFill>
                  <a:schemeClr val="accent1"/>
                </a:solidFill>
              </a:defRPr>
            </a:lvl1pPr>
          </a:lstStyle>
          <a:p>
            <a:pPr lvl="0"/>
            <a:r>
              <a:rPr lang="en-US"/>
              <a:t>Edit Master text styles</a:t>
            </a:r>
          </a:p>
        </p:txBody>
      </p:sp>
      <p:sp>
        <p:nvSpPr>
          <p:cNvPr id="10" name="Chart Placeholder 7"/>
          <p:cNvSpPr>
            <a:spLocks noGrp="1"/>
          </p:cNvSpPr>
          <p:nvPr>
            <p:ph type="chart" sz="quarter" idx="15" hasCustomPrompt="1"/>
          </p:nvPr>
        </p:nvSpPr>
        <p:spPr>
          <a:xfrm>
            <a:off x="6754368" y="2651760"/>
            <a:ext cx="4693920" cy="3149600"/>
          </a:xfrm>
        </p:spPr>
        <p:txBody>
          <a:bodyPr/>
          <a:lstStyle/>
          <a:p>
            <a:r>
              <a:rPr lang="en-US"/>
              <a:t>Click icon to add chart</a:t>
            </a:r>
            <a:endParaRPr lang="en-US" dirty="0"/>
          </a:p>
        </p:txBody>
      </p:sp>
      <p:sp>
        <p:nvSpPr>
          <p:cNvPr id="11" name="Text Placeholder 8"/>
          <p:cNvSpPr>
            <a:spLocks noGrp="1"/>
          </p:cNvSpPr>
          <p:nvPr>
            <p:ph type="body" sz="quarter" idx="16"/>
          </p:nvPr>
        </p:nvSpPr>
        <p:spPr>
          <a:xfrm>
            <a:off x="6754368" y="1143000"/>
            <a:ext cx="4694767" cy="1531938"/>
          </a:xfrm>
        </p:spPr>
        <p:txBody>
          <a:bodyPr>
            <a:noAutofit/>
          </a:bodyPr>
          <a:lstStyle>
            <a:lvl1pPr marL="0" indent="0">
              <a:buNone/>
              <a:defRPr sz="1400">
                <a:solidFill>
                  <a:schemeClr val="accent1"/>
                </a:solidFill>
              </a:defRPr>
            </a:lvl1pPr>
          </a:lstStyle>
          <a:p>
            <a:pPr lvl="0"/>
            <a:r>
              <a:rPr lang="en-US"/>
              <a:t>Edit Master text styles</a:t>
            </a:r>
          </a:p>
        </p:txBody>
      </p:sp>
      <p:pic>
        <p:nvPicPr>
          <p:cNvPr id="13" name="Picture 12" descr="foo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21475"/>
            <a:ext cx="12192000" cy="140208"/>
          </a:xfrm>
          <a:prstGeom prst="rect">
            <a:avLst/>
          </a:prstGeom>
        </p:spPr>
      </p:pic>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1" y="-1"/>
            <a:ext cx="12285567" cy="6905027"/>
          </a:xfrm>
          <a:prstGeom prst="rect">
            <a:avLst/>
          </a:prstGeom>
        </p:spPr>
      </p:pic>
      <p:sp>
        <p:nvSpPr>
          <p:cNvPr id="2" name="Title 1"/>
          <p:cNvSpPr>
            <a:spLocks noGrp="1"/>
          </p:cNvSpPr>
          <p:nvPr>
            <p:ph type="ctrTitle"/>
          </p:nvPr>
        </p:nvSpPr>
        <p:spPr>
          <a:xfrm>
            <a:off x="914399" y="1435315"/>
            <a:ext cx="7702633" cy="2148634"/>
          </a:xfrm>
        </p:spPr>
        <p:txBody>
          <a:bodyPr anchor="t">
            <a:normAutofit/>
          </a:bodyPr>
          <a:lstStyle>
            <a:lvl1pPr algn="l">
              <a:lnSpc>
                <a:spcPts val="4800"/>
              </a:lnSpc>
              <a:defRPr sz="4500" b="1">
                <a:solidFill>
                  <a:srgbClr val="FFFFFF"/>
                </a:solidFill>
                <a:latin typeface="Times New Roman" panose="02020503050405090304"/>
                <a:cs typeface="Times New Roman" panose="02020503050405090304"/>
              </a:defRPr>
            </a:lvl1pPr>
          </a:lstStyle>
          <a:p>
            <a:r>
              <a:rPr lang="en-US"/>
              <a:t>Click to edit Master title style</a:t>
            </a:r>
            <a:endParaRPr lang="en-US" dirty="0"/>
          </a:p>
        </p:txBody>
      </p:sp>
      <p:sp>
        <p:nvSpPr>
          <p:cNvPr id="3" name="Subtitle 2"/>
          <p:cNvSpPr>
            <a:spLocks noGrp="1"/>
          </p:cNvSpPr>
          <p:nvPr>
            <p:ph type="subTitle" idx="1"/>
          </p:nvPr>
        </p:nvSpPr>
        <p:spPr>
          <a:xfrm>
            <a:off x="914400" y="3705733"/>
            <a:ext cx="6241333" cy="1791975"/>
          </a:xfrm>
        </p:spPr>
        <p:txBody>
          <a:bodyPr>
            <a:normAutofit/>
          </a:bodyPr>
          <a:lstStyle>
            <a:lvl1pPr marL="0" indent="0" algn="l">
              <a:lnSpc>
                <a:spcPts val="2700"/>
              </a:lnSpc>
              <a:buNone/>
              <a:defRPr sz="23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p:nvPicPr>
        <p:blipFill>
          <a:blip r:embed="rId3"/>
          <a:stretch>
            <a:fillRect/>
          </a:stretch>
        </p:blipFill>
        <p:spPr>
          <a:xfrm>
            <a:off x="8944141" y="4529786"/>
            <a:ext cx="1803372" cy="1879915"/>
          </a:xfrm>
          <a:prstGeom prst="rect">
            <a:avLst/>
          </a:prstGeom>
        </p:spPr>
      </p:pic>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22"/>
            <a:ext cx="12192000" cy="6850578"/>
          </a:xfrm>
          <a:prstGeom prst="rect">
            <a:avLst/>
          </a:prstGeom>
        </p:spPr>
      </p:pic>
      <p:sp>
        <p:nvSpPr>
          <p:cNvPr id="2" name="Title 1"/>
          <p:cNvSpPr>
            <a:spLocks noGrp="1"/>
          </p:cNvSpPr>
          <p:nvPr>
            <p:ph type="ctrTitle"/>
          </p:nvPr>
        </p:nvSpPr>
        <p:spPr>
          <a:xfrm>
            <a:off x="914399" y="1435315"/>
            <a:ext cx="7702633" cy="2148634"/>
          </a:xfrm>
        </p:spPr>
        <p:txBody>
          <a:bodyPr anchor="t">
            <a:normAutofit/>
          </a:bodyPr>
          <a:lstStyle>
            <a:lvl1pPr algn="l">
              <a:lnSpc>
                <a:spcPts val="4800"/>
              </a:lnSpc>
              <a:defRPr sz="4500" b="1">
                <a:solidFill>
                  <a:schemeClr val="accent1"/>
                </a:solidFill>
                <a:latin typeface="Times New Roman" panose="02020503050405090304"/>
                <a:cs typeface="Times New Roman" panose="02020503050405090304"/>
              </a:defRPr>
            </a:lvl1pPr>
          </a:lstStyle>
          <a:p>
            <a:r>
              <a:rPr lang="en-US"/>
              <a:t>Click to edit Master title style</a:t>
            </a:r>
            <a:endParaRPr lang="en-US" dirty="0"/>
          </a:p>
        </p:txBody>
      </p:sp>
      <p:sp>
        <p:nvSpPr>
          <p:cNvPr id="3" name="Subtitle 2"/>
          <p:cNvSpPr>
            <a:spLocks noGrp="1"/>
          </p:cNvSpPr>
          <p:nvPr>
            <p:ph type="subTitle" idx="1"/>
          </p:nvPr>
        </p:nvSpPr>
        <p:spPr>
          <a:xfrm>
            <a:off x="914400" y="3705733"/>
            <a:ext cx="6241333" cy="1791975"/>
          </a:xfrm>
        </p:spPr>
        <p:txBody>
          <a:bodyPr>
            <a:normAutofit/>
          </a:bodyPr>
          <a:lstStyle>
            <a:lvl1pPr marL="0" indent="0" algn="l">
              <a:lnSpc>
                <a:spcPts val="2700"/>
              </a:lnSpc>
              <a:buNone/>
              <a:defRPr sz="23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6" name="Picture 5"/>
          <p:cNvPicPr>
            <a:picLocks noChangeAspect="1"/>
          </p:cNvPicPr>
          <p:nvPr/>
        </p:nvPicPr>
        <p:blipFill>
          <a:blip r:embed="rId3"/>
          <a:stretch>
            <a:fillRect/>
          </a:stretch>
        </p:blipFill>
        <p:spPr>
          <a:xfrm>
            <a:off x="8944141" y="4529786"/>
            <a:ext cx="1803372" cy="1879915"/>
          </a:xfrm>
          <a:prstGeom prst="rect">
            <a:avLst/>
          </a:prstGeom>
        </p:spPr>
      </p:pic>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MS_Powerpoint_Opt1-5.jpg"/>
          <p:cNvPicPr>
            <a:picLocks noChangeAspect="1"/>
          </p:cNvPicPr>
          <p:nvPr/>
        </p:nvPicPr>
        <p:blipFill rotWithShape="1">
          <a:blip r:embed="rId2"/>
          <a:srcRect l="9614" r="9614"/>
          <a:stretch>
            <a:fillRect/>
          </a:stretch>
        </p:blipFill>
        <p:spPr>
          <a:xfrm>
            <a:off x="0" y="0"/>
            <a:ext cx="12192000" cy="6858000"/>
          </a:xfrm>
          <a:prstGeom prst="rect">
            <a:avLst/>
          </a:prstGeom>
          <a:solidFill>
            <a:schemeClr val="accent2"/>
          </a:solidFill>
        </p:spPr>
      </p:pic>
      <p:sp>
        <p:nvSpPr>
          <p:cNvPr id="2" name="Title 1"/>
          <p:cNvSpPr>
            <a:spLocks noGrp="1"/>
          </p:cNvSpPr>
          <p:nvPr>
            <p:ph type="title" hasCustomPrompt="1"/>
          </p:nvPr>
        </p:nvSpPr>
        <p:spPr>
          <a:xfrm>
            <a:off x="963084" y="1684143"/>
            <a:ext cx="10363200" cy="2700106"/>
          </a:xfrm>
        </p:spPr>
        <p:txBody>
          <a:bodyPr anchor="t">
            <a:noAutofit/>
          </a:bodyPr>
          <a:lstStyle>
            <a:lvl1pPr algn="l">
              <a:lnSpc>
                <a:spcPts val="4800"/>
              </a:lnSpc>
              <a:defRPr sz="4500" b="1" cap="none">
                <a:solidFill>
                  <a:schemeClr val="bg1"/>
                </a:solidFill>
              </a:defRPr>
            </a:lvl1pPr>
          </a:lstStyle>
          <a:p>
            <a:r>
              <a:rPr lang="en-US" dirty="0"/>
              <a:t>Click to edit master title style</a:t>
            </a:r>
          </a:p>
        </p:txBody>
      </p:sp>
      <p:pic>
        <p:nvPicPr>
          <p:cNvPr id="6" name="Picture 5" descr="foo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21475"/>
            <a:ext cx="12192000" cy="140208"/>
          </a:xfrm>
          <a:prstGeom prst="rect">
            <a:avLst/>
          </a:prstGeom>
        </p:spPr>
      </p:pic>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963084" y="1684143"/>
            <a:ext cx="10363200" cy="2700106"/>
          </a:xfrm>
        </p:spPr>
        <p:txBody>
          <a:bodyPr anchor="t">
            <a:noAutofit/>
          </a:bodyPr>
          <a:lstStyle>
            <a:lvl1pPr algn="l">
              <a:lnSpc>
                <a:spcPts val="4800"/>
              </a:lnSpc>
              <a:defRPr sz="4500" b="1" cap="none">
                <a:solidFill>
                  <a:srgbClr val="00AEEF"/>
                </a:solidFill>
              </a:defRPr>
            </a:lvl1pPr>
          </a:lstStyle>
          <a:p>
            <a:r>
              <a:rPr lang="en-US" dirty="0"/>
              <a:t>Click to edit master title style</a:t>
            </a:r>
          </a:p>
        </p:txBody>
      </p:sp>
      <p:pic>
        <p:nvPicPr>
          <p:cNvPr id="4" name="Picture 3" descr="foo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21475"/>
            <a:ext cx="12192000" cy="140208"/>
          </a:xfrm>
          <a:prstGeom prst="rect">
            <a:avLst/>
          </a:prstGeom>
        </p:spPr>
      </p:pic>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MS_Powerpoint_Opt1-5.jpg"/>
          <p:cNvPicPr>
            <a:picLocks noChangeAspect="1"/>
          </p:cNvPicPr>
          <p:nvPr/>
        </p:nvPicPr>
        <p:blipFill rotWithShape="1">
          <a:blip r:embed="rId2"/>
          <a:srcRect l="9614" r="9614"/>
          <a:stretch>
            <a:fillRect/>
          </a:stretch>
        </p:blipFill>
        <p:spPr>
          <a:xfrm>
            <a:off x="0" y="0"/>
            <a:ext cx="12192000" cy="6858000"/>
          </a:xfrm>
          <a:prstGeom prst="rect">
            <a:avLst/>
          </a:prstGeom>
          <a:solidFill>
            <a:schemeClr val="accent2"/>
          </a:solidFill>
        </p:spPr>
      </p:pic>
      <p:sp>
        <p:nvSpPr>
          <p:cNvPr id="6" name="Title 5"/>
          <p:cNvSpPr>
            <a:spLocks noGrp="1"/>
          </p:cNvSpPr>
          <p:nvPr>
            <p:ph type="title"/>
          </p:nvPr>
        </p:nvSpPr>
        <p:spPr/>
        <p:txBody>
          <a:bodyPr>
            <a:normAutofit/>
          </a:bodyPr>
          <a:lstStyle>
            <a:lvl1pPr>
              <a:defRPr sz="2900">
                <a:solidFill>
                  <a:srgbClr val="FFFFFF"/>
                </a:solidFill>
              </a:defRPr>
            </a:lvl1pPr>
          </a:lstStyle>
          <a:p>
            <a:r>
              <a:rPr lang="en-US"/>
              <a:t>Click to edit Master title style</a:t>
            </a:r>
            <a:endParaRPr lang="en-US" dirty="0"/>
          </a:p>
        </p:txBody>
      </p:sp>
      <p:sp>
        <p:nvSpPr>
          <p:cNvPr id="8" name="Content Placeholder 7"/>
          <p:cNvSpPr>
            <a:spLocks noGrp="1"/>
          </p:cNvSpPr>
          <p:nvPr>
            <p:ph sz="quarter" idx="10"/>
          </p:nvPr>
        </p:nvSpPr>
        <p:spPr>
          <a:xfrm>
            <a:off x="609600" y="1493586"/>
            <a:ext cx="10972800" cy="4688266"/>
          </a:xfrm>
        </p:spPr>
        <p:txBody>
          <a:bodyPr>
            <a:normAutofit/>
          </a:bodyPr>
          <a:lstStyle>
            <a:lvl1pPr marL="457200" indent="-457200">
              <a:lnSpc>
                <a:spcPct val="150000"/>
              </a:lnSpc>
              <a:buSzPct val="100000"/>
              <a:buFont typeface="+mj-lt"/>
              <a:buAutoNum type="arabicPeriod"/>
              <a:defRPr sz="2300">
                <a:solidFill>
                  <a:schemeClr val="bg1"/>
                </a:solidFill>
              </a:defRPr>
            </a:lvl1pPr>
            <a:lvl2pPr marL="800100" indent="-342900">
              <a:buFont typeface="+mj-lt"/>
              <a:buAutoNum type="arabicPeriod"/>
              <a:defRPr>
                <a:solidFill>
                  <a:schemeClr val="bg1"/>
                </a:solidFill>
              </a:defRPr>
            </a:lvl2pPr>
            <a:lvl3pPr marL="1257300" indent="-342900">
              <a:buFont typeface="+mj-lt"/>
              <a:buAutoNum type="arabicPeriod"/>
              <a:defRPr>
                <a:solidFill>
                  <a:schemeClr val="bg1"/>
                </a:solidFill>
              </a:defRPr>
            </a:lvl3pPr>
            <a:lvl4pPr>
              <a:buFont typeface="+mj-lt"/>
              <a:buAutoNum type="arabicPeriod"/>
              <a:defRPr>
                <a:solidFill>
                  <a:schemeClr val="bg1"/>
                </a:solidFill>
              </a:defRPr>
            </a:lvl4pPr>
            <a:lvl5pPr>
              <a:buFont typeface="+mj-lt"/>
              <a:buAutoNum type="arabicPeriod"/>
              <a:defRPr>
                <a:solidFill>
                  <a:schemeClr val="bg1"/>
                </a:solidFill>
              </a:defRPr>
            </a:lvl5pPr>
          </a:lstStyle>
          <a:p>
            <a:pPr lvl="0"/>
            <a:r>
              <a:rPr lang="en-US"/>
              <a:t>Edit Master text styles</a:t>
            </a:r>
          </a:p>
        </p:txBody>
      </p:sp>
      <p:pic>
        <p:nvPicPr>
          <p:cNvPr id="7" name="Picture 6" descr="foo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21475"/>
            <a:ext cx="12192000" cy="140208"/>
          </a:xfrm>
          <a:prstGeom prst="rect">
            <a:avLst/>
          </a:prstGeom>
        </p:spPr>
      </p:pic>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12192000" cy="6858000"/>
          </a:xfrm>
          <a:prstGeom prst="rect">
            <a:avLst/>
          </a:prstGeom>
        </p:spPr>
      </p:pic>
      <p:sp>
        <p:nvSpPr>
          <p:cNvPr id="6" name="Title 5"/>
          <p:cNvSpPr>
            <a:spLocks noGrp="1"/>
          </p:cNvSpPr>
          <p:nvPr>
            <p:ph type="title"/>
          </p:nvPr>
        </p:nvSpPr>
        <p:spPr/>
        <p:txBody>
          <a:bodyPr>
            <a:normAutofit/>
          </a:bodyPr>
          <a:lstStyle>
            <a:lvl1pPr>
              <a:defRPr sz="2900">
                <a:solidFill>
                  <a:schemeClr val="accent1"/>
                </a:solidFill>
              </a:defRPr>
            </a:lvl1pPr>
          </a:lstStyle>
          <a:p>
            <a:r>
              <a:rPr lang="en-US"/>
              <a:t>Click to edit Master title style</a:t>
            </a:r>
            <a:endParaRPr lang="en-US" dirty="0"/>
          </a:p>
        </p:txBody>
      </p:sp>
      <p:sp>
        <p:nvSpPr>
          <p:cNvPr id="8" name="Content Placeholder 7"/>
          <p:cNvSpPr>
            <a:spLocks noGrp="1"/>
          </p:cNvSpPr>
          <p:nvPr>
            <p:ph sz="quarter" idx="10"/>
          </p:nvPr>
        </p:nvSpPr>
        <p:spPr>
          <a:xfrm>
            <a:off x="609600" y="1493586"/>
            <a:ext cx="10972800" cy="4688266"/>
          </a:xfrm>
        </p:spPr>
        <p:txBody>
          <a:bodyPr>
            <a:normAutofit/>
          </a:bodyPr>
          <a:lstStyle>
            <a:lvl1pPr marL="457200" indent="-457200">
              <a:lnSpc>
                <a:spcPct val="150000"/>
              </a:lnSpc>
              <a:buSzPct val="100000"/>
              <a:buFont typeface="+mj-lt"/>
              <a:buAutoNum type="arabicPeriod"/>
              <a:defRPr sz="2300">
                <a:solidFill>
                  <a:schemeClr val="tx1">
                    <a:lumMod val="65000"/>
                    <a:lumOff val="35000"/>
                  </a:schemeClr>
                </a:solidFill>
              </a:defRPr>
            </a:lvl1pPr>
            <a:lvl2pPr marL="800100" indent="-342900">
              <a:buFont typeface="+mj-lt"/>
              <a:buAutoNum type="arabicPeriod"/>
              <a:defRPr>
                <a:solidFill>
                  <a:schemeClr val="bg1"/>
                </a:solidFill>
              </a:defRPr>
            </a:lvl2pPr>
            <a:lvl3pPr marL="1257300" indent="-342900">
              <a:buFont typeface="+mj-lt"/>
              <a:buAutoNum type="arabicPeriod"/>
              <a:defRPr>
                <a:solidFill>
                  <a:schemeClr val="bg1"/>
                </a:solidFill>
              </a:defRPr>
            </a:lvl3pPr>
            <a:lvl4pPr>
              <a:buFont typeface="+mj-lt"/>
              <a:buAutoNum type="arabicPeriod"/>
              <a:defRPr>
                <a:solidFill>
                  <a:schemeClr val="bg1"/>
                </a:solidFill>
              </a:defRPr>
            </a:lvl4pPr>
            <a:lvl5pPr>
              <a:buFont typeface="+mj-lt"/>
              <a:buAutoNum type="arabicPeriod"/>
              <a:defRPr>
                <a:solidFill>
                  <a:schemeClr val="bg1"/>
                </a:solidFill>
              </a:defRPr>
            </a:lvl5pPr>
          </a:lstStyle>
          <a:p>
            <a:pPr lvl="0"/>
            <a:r>
              <a:rPr lang="en-US" dirty="0"/>
              <a:t>Edit Master text styles</a:t>
            </a:r>
          </a:p>
        </p:txBody>
      </p:sp>
      <p:pic>
        <p:nvPicPr>
          <p:cNvPr id="5" name="Picture 4" descr="foo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21475"/>
            <a:ext cx="12192000" cy="140208"/>
          </a:xfrm>
          <a:prstGeom prst="rect">
            <a:avLst/>
          </a:prstGeom>
        </p:spPr>
      </p:pic>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000"/>
            </a:lvl1pPr>
          </a:lstStyle>
          <a:p>
            <a:r>
              <a:rPr lang="en-US"/>
              <a:t>Click to edit Master title style</a:t>
            </a:r>
            <a:endParaRPr lang="en-US" dirty="0"/>
          </a:p>
        </p:txBody>
      </p:sp>
      <p:sp>
        <p:nvSpPr>
          <p:cNvPr id="4" name="Footer Placeholder 3"/>
          <p:cNvSpPr>
            <a:spLocks noGrp="1"/>
          </p:cNvSpPr>
          <p:nvPr>
            <p:ph type="ftr" sz="quarter" idx="11"/>
          </p:nvPr>
        </p:nvSpPr>
        <p:spPr>
          <a:xfrm>
            <a:off x="609600" y="6356350"/>
            <a:ext cx="3860800" cy="365125"/>
          </a:xfrm>
          <a:prstGeom prst="rect">
            <a:avLst/>
          </a:prstGeom>
        </p:spPr>
        <p:txBody>
          <a:bodyPr/>
          <a:lstStyle/>
          <a:p>
            <a:r>
              <a:rPr lang="en-US"/>
              <a:t>Mount Sinai / Presentation Name / Date</a:t>
            </a:r>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t>‹#›</a:t>
            </a:fld>
            <a:endParaRPr lang="en-US"/>
          </a:p>
        </p:txBody>
      </p:sp>
      <p:sp>
        <p:nvSpPr>
          <p:cNvPr id="7" name="Text Placeholder 2"/>
          <p:cNvSpPr>
            <a:spLocks noGrp="1"/>
          </p:cNvSpPr>
          <p:nvPr>
            <p:ph type="body" idx="1"/>
          </p:nvPr>
        </p:nvSpPr>
        <p:spPr>
          <a:xfrm>
            <a:off x="609600" y="1739781"/>
            <a:ext cx="10972800" cy="4197252"/>
          </a:xfrm>
        </p:spPr>
        <p:txBody>
          <a:bodyPr anchor="t">
            <a:normAutofit/>
          </a:bodyPr>
          <a:lstStyle>
            <a:lvl1pPr marL="0" indent="0">
              <a:lnSpc>
                <a:spcPts val="5200"/>
              </a:lnSpc>
              <a:buNone/>
              <a:defRPr sz="5100" b="1">
                <a:solidFill>
                  <a:schemeClr val="accent1"/>
                </a:solidFill>
                <a:latin typeface="Times New Roman" panose="02020503050405090304"/>
                <a:cs typeface="Times New Roman" panose="02020503050405090304"/>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pic>
        <p:nvPicPr>
          <p:cNvPr id="6" name="Picture 5" descr="foo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21475"/>
            <a:ext cx="12192000" cy="140208"/>
          </a:xfrm>
          <a:prstGeom prst="rect">
            <a:avLst/>
          </a:prstGeom>
        </p:spPr>
      </p:pic>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000"/>
            </a:lvl1pPr>
          </a:lstStyle>
          <a:p>
            <a:r>
              <a:rPr lang="en-US"/>
              <a:t>Click to edit Master title style</a:t>
            </a:r>
            <a:endParaRPr lang="en-US" dirty="0"/>
          </a:p>
        </p:txBody>
      </p:sp>
      <p:sp>
        <p:nvSpPr>
          <p:cNvPr id="4" name="Footer Placeholder 3"/>
          <p:cNvSpPr>
            <a:spLocks noGrp="1"/>
          </p:cNvSpPr>
          <p:nvPr>
            <p:ph type="ftr" sz="quarter" idx="11"/>
          </p:nvPr>
        </p:nvSpPr>
        <p:spPr>
          <a:xfrm>
            <a:off x="609600" y="6356350"/>
            <a:ext cx="3860800" cy="365125"/>
          </a:xfrm>
          <a:prstGeom prst="rect">
            <a:avLst/>
          </a:prstGeom>
        </p:spPr>
        <p:txBody>
          <a:bodyPr/>
          <a:lstStyle/>
          <a:p>
            <a:r>
              <a:rPr lang="en-US"/>
              <a:t>Mount Sinai / Presentation Name / Date</a:t>
            </a:r>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t>‹#›</a:t>
            </a:fld>
            <a:endParaRPr lang="en-US"/>
          </a:p>
        </p:txBody>
      </p:sp>
      <p:sp>
        <p:nvSpPr>
          <p:cNvPr id="7" name="Text Placeholder 2"/>
          <p:cNvSpPr>
            <a:spLocks noGrp="1"/>
          </p:cNvSpPr>
          <p:nvPr>
            <p:ph type="body" idx="1"/>
          </p:nvPr>
        </p:nvSpPr>
        <p:spPr>
          <a:xfrm>
            <a:off x="609600" y="1739781"/>
            <a:ext cx="10972800" cy="4197252"/>
          </a:xfrm>
        </p:spPr>
        <p:txBody>
          <a:bodyPr anchor="t">
            <a:normAutofit/>
          </a:bodyPr>
          <a:lstStyle>
            <a:lvl1pPr marL="0" indent="0">
              <a:lnSpc>
                <a:spcPts val="4200"/>
              </a:lnSpc>
              <a:buNone/>
              <a:defRPr sz="3600" b="1">
                <a:solidFill>
                  <a:schemeClr val="accent1"/>
                </a:solidFill>
                <a:latin typeface="Times New Roman" panose="02020503050405090304"/>
                <a:cs typeface="Times New Roman" panose="02020503050405090304"/>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pic>
        <p:nvPicPr>
          <p:cNvPr id="8" name="Picture 7" descr="foo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21475"/>
            <a:ext cx="12192000" cy="140208"/>
          </a:xfrm>
          <a:prstGeom prst="rect">
            <a:avLst/>
          </a:prstGeom>
        </p:spPr>
      </p:pic>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436096"/>
            <a:ext cx="10972800" cy="625171"/>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820">
                <a:solidFill>
                  <a:schemeClr val="tx1">
                    <a:tint val="75000"/>
                  </a:schemeClr>
                </a:solidFill>
                <a:latin typeface="Arial" panose="020B0604020202090204"/>
                <a:cs typeface="Arial" panose="020B0604020202090204"/>
              </a:defRPr>
            </a:lvl1pPr>
          </a:lstStyle>
          <a:p>
            <a:fld id="{B3561BA9-CDCF-4958-B8AB-66F3BF063E13}" type="slidenum">
              <a:rPr lang="en-US" smtClean="0"/>
              <a:t>‹#›</a:t>
            </a:fld>
            <a:endParaRPr lang="en-US"/>
          </a:p>
        </p:txBody>
      </p:sp>
      <p:sp>
        <p:nvSpPr>
          <p:cNvPr id="7" name="Footer Placeholder 4"/>
          <p:cNvSpPr>
            <a:spLocks noGrp="1"/>
          </p:cNvSpPr>
          <p:nvPr>
            <p:ph type="ftr" sz="quarter" idx="3"/>
          </p:nvPr>
        </p:nvSpPr>
        <p:spPr>
          <a:xfrm>
            <a:off x="609600" y="6356350"/>
            <a:ext cx="3860800" cy="365125"/>
          </a:xfrm>
          <a:prstGeom prst="rect">
            <a:avLst/>
          </a:prstGeom>
        </p:spPr>
        <p:txBody>
          <a:bodyPr vert="horz" lIns="91440" tIns="45720" rIns="91440" bIns="45720" rtlCol="0" anchor="ctr"/>
          <a:lstStyle>
            <a:lvl1pPr algn="l">
              <a:defRPr sz="820">
                <a:solidFill>
                  <a:schemeClr val="tx1">
                    <a:tint val="75000"/>
                  </a:schemeClr>
                </a:solidFill>
                <a:latin typeface="Arial" panose="020B0604020202090204"/>
                <a:cs typeface="Arial" panose="020B0604020202090204"/>
              </a:defRPr>
            </a:lvl1p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l" defTabSz="457200" rtl="0" eaLnBrk="1" latinLnBrk="0" hangingPunct="1">
        <a:spcBef>
          <a:spcPct val="0"/>
        </a:spcBef>
        <a:buNone/>
        <a:defRPr sz="2000" b="1" kern="1200">
          <a:solidFill>
            <a:schemeClr val="accent1"/>
          </a:solidFill>
          <a:latin typeface="Times New Roman" panose="02020503050405090304"/>
          <a:ea typeface="+mj-ea"/>
          <a:cs typeface="Times New Roman" panose="02020503050405090304"/>
        </a:defRPr>
      </a:lvl1pPr>
    </p:titleStyle>
    <p:bodyStyle>
      <a:lvl1pPr marL="255905" indent="-347345" algn="l" defTabSz="457200" rtl="0" eaLnBrk="1" latinLnBrk="0" hangingPunct="1">
        <a:spcBef>
          <a:spcPct val="20000"/>
        </a:spcBef>
        <a:buSzPct val="70000"/>
        <a:buFont typeface="Lucida Grande" panose="020B0600040502020204"/>
        <a:buChar char="▶"/>
        <a:defRPr sz="1800" kern="1200">
          <a:solidFill>
            <a:schemeClr val="tx1">
              <a:lumMod val="65000"/>
              <a:lumOff val="35000"/>
            </a:schemeClr>
          </a:solidFill>
          <a:latin typeface="Arial" panose="020B0604020202090204"/>
          <a:ea typeface="+mn-ea"/>
          <a:cs typeface="Arial" panose="020B0604020202090204"/>
        </a:defRPr>
      </a:lvl1pPr>
      <a:lvl2pPr marL="742950" indent="-285750" algn="l" defTabSz="457200" rtl="0" eaLnBrk="1" latinLnBrk="0" hangingPunct="1">
        <a:spcBef>
          <a:spcPct val="20000"/>
        </a:spcBef>
        <a:buFont typeface="Arial" panose="020B0604020202090204"/>
        <a:buChar char="–"/>
        <a:defRPr sz="1600" kern="1200">
          <a:solidFill>
            <a:schemeClr val="tx1">
              <a:lumMod val="65000"/>
              <a:lumOff val="35000"/>
            </a:schemeClr>
          </a:solidFill>
          <a:latin typeface="Arial" panose="020B0604020202090204"/>
          <a:ea typeface="+mn-ea"/>
          <a:cs typeface="Arial" panose="020B0604020202090204"/>
        </a:defRPr>
      </a:lvl2pPr>
      <a:lvl3pPr marL="1143000" indent="-228600" algn="l" defTabSz="457200" rtl="0" eaLnBrk="1" latinLnBrk="0" hangingPunct="1">
        <a:spcBef>
          <a:spcPct val="20000"/>
        </a:spcBef>
        <a:buFont typeface="Arial" panose="020B0604020202090204"/>
        <a:buChar char="•"/>
        <a:defRPr sz="1400" kern="1200">
          <a:solidFill>
            <a:schemeClr val="tx1">
              <a:lumMod val="65000"/>
              <a:lumOff val="35000"/>
            </a:schemeClr>
          </a:solidFill>
          <a:latin typeface="Arial" panose="020B0604020202090204"/>
          <a:ea typeface="+mn-ea"/>
          <a:cs typeface="Arial" panose="020B0604020202090204"/>
        </a:defRPr>
      </a:lvl3pPr>
      <a:lvl4pPr marL="1600200" indent="-228600" algn="l" defTabSz="457200" rtl="0" eaLnBrk="1" latinLnBrk="0" hangingPunct="1">
        <a:spcBef>
          <a:spcPct val="20000"/>
        </a:spcBef>
        <a:buFont typeface="Arial" panose="020B0604020202090204"/>
        <a:buChar char="–"/>
        <a:defRPr sz="1200" kern="1200">
          <a:solidFill>
            <a:schemeClr val="tx1">
              <a:lumMod val="65000"/>
              <a:lumOff val="35000"/>
            </a:schemeClr>
          </a:solidFill>
          <a:latin typeface="Arial" panose="020B0604020202090204"/>
          <a:ea typeface="+mn-ea"/>
          <a:cs typeface="Arial" panose="020B0604020202090204"/>
        </a:defRPr>
      </a:lvl4pPr>
      <a:lvl5pPr marL="2057400" indent="-228600" algn="l" defTabSz="457200" rtl="0" eaLnBrk="1" latinLnBrk="0" hangingPunct="1">
        <a:spcBef>
          <a:spcPct val="20000"/>
        </a:spcBef>
        <a:buFont typeface="Arial" panose="020B0604020202090204"/>
        <a:buChar char="»"/>
        <a:defRPr sz="1000" kern="1200">
          <a:solidFill>
            <a:schemeClr val="tx1">
              <a:lumMod val="65000"/>
              <a:lumOff val="35000"/>
            </a:schemeClr>
          </a:solidFill>
          <a:latin typeface="Arial" panose="020B0604020202090204"/>
          <a:ea typeface="+mn-ea"/>
          <a:cs typeface="Arial" panose="020B0604020202090204"/>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customXml" Target="../ink/ink2.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30.png"/><Relationship Id="rId5" Type="http://schemas.openxmlformats.org/officeDocument/2006/relationships/customXml" Target="../ink/ink1.xml"/><Relationship Id="rId4" Type="http://schemas.openxmlformats.org/officeDocument/2006/relationships/image" Target="../media/image22.tiff"/></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customXml" Target="../ink/ink4.xml"/><Relationship Id="rId5" Type="http://schemas.openxmlformats.org/officeDocument/2006/relationships/image" Target="../media/image29.png"/><Relationship Id="rId4" Type="http://schemas.openxmlformats.org/officeDocument/2006/relationships/customXml" Target="../ink/ink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32.tiff"/></Relationships>
</file>

<file path=ppt/slides/_rels/slide1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customXml" Target="../ink/ink6.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customXml" Target="../ink/ink8.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clockfoundation.org/" TargetMode="External"/><Relationship Id="rId5" Type="http://schemas.openxmlformats.org/officeDocument/2006/relationships/image" Target="../media/image23.png"/><Relationship Id="rId4"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9334" y="411225"/>
            <a:ext cx="9072401" cy="3657679"/>
          </a:xfrm>
        </p:spPr>
        <p:txBody>
          <a:bodyPr>
            <a:normAutofit/>
          </a:bodyPr>
          <a:lstStyle/>
          <a:p>
            <a:r>
              <a:rPr lang="en-US" sz="4000" dirty="0"/>
              <a:t>Capstone Project</a:t>
            </a:r>
            <a:br>
              <a:rPr lang="en-US" sz="4000" dirty="0"/>
            </a:br>
            <a:br>
              <a:rPr lang="en-US" sz="4000" dirty="0"/>
            </a:br>
            <a:r>
              <a:rPr lang="en-US" sz="3600" b="0" dirty="0"/>
              <a:t>Exploring the role of Epigenetic-Age in Acute Myeloid Leukemia (AML).   </a:t>
            </a:r>
            <a:endParaRPr lang="en-US" sz="4000" b="0" dirty="0"/>
          </a:p>
        </p:txBody>
      </p:sp>
      <p:sp>
        <p:nvSpPr>
          <p:cNvPr id="3" name="Subtitle 2"/>
          <p:cNvSpPr>
            <a:spLocks noGrp="1"/>
          </p:cNvSpPr>
          <p:nvPr>
            <p:ph type="subTitle" idx="1"/>
          </p:nvPr>
        </p:nvSpPr>
        <p:spPr>
          <a:xfrm>
            <a:off x="26764" y="4800600"/>
            <a:ext cx="4818771" cy="1837561"/>
          </a:xfrm>
        </p:spPr>
        <p:txBody>
          <a:bodyPr vert="horz" lIns="91440" tIns="45720" rIns="91440" bIns="45720" rtlCol="0" anchor="t">
            <a:normAutofit/>
          </a:bodyPr>
          <a:lstStyle/>
          <a:p>
            <a:pPr>
              <a:lnSpc>
                <a:spcPct val="120000"/>
              </a:lnSpc>
            </a:pPr>
            <a:r>
              <a:rPr lang="en-US" sz="1800" b="1" u="sng" dirty="0"/>
              <a:t>Presenter</a:t>
            </a:r>
          </a:p>
          <a:p>
            <a:pPr>
              <a:lnSpc>
                <a:spcPct val="120000"/>
              </a:lnSpc>
            </a:pPr>
            <a:r>
              <a:rPr lang="en-US" sz="1800" b="1" dirty="0"/>
              <a:t>Yong Jun (Tony) Go</a:t>
            </a:r>
          </a:p>
          <a:p>
            <a:pPr>
              <a:lnSpc>
                <a:spcPct val="120000"/>
              </a:lnSpc>
            </a:pPr>
            <a:r>
              <a:rPr lang="en-US" sz="1800" b="1" u="sng" dirty="0"/>
              <a:t>Supervisor</a:t>
            </a:r>
          </a:p>
          <a:p>
            <a:pPr>
              <a:lnSpc>
                <a:spcPct val="120000"/>
              </a:lnSpc>
            </a:pPr>
            <a:r>
              <a:rPr lang="en-US" sz="1800" b="1" dirty="0"/>
              <a:t>Dr Lewis E Tomalin,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99299-06D1-4F06-D936-E67FE33A9A76}"/>
              </a:ext>
            </a:extLst>
          </p:cNvPr>
          <p:cNvSpPr>
            <a:spLocks noGrp="1"/>
          </p:cNvSpPr>
          <p:nvPr>
            <p:ph type="title"/>
          </p:nvPr>
        </p:nvSpPr>
        <p:spPr/>
        <p:txBody>
          <a:bodyPr/>
          <a:lstStyle/>
          <a:p>
            <a:r>
              <a:rPr lang="en-US" b="0" dirty="0"/>
              <a:t>Results</a:t>
            </a:r>
          </a:p>
        </p:txBody>
      </p:sp>
      <p:sp>
        <p:nvSpPr>
          <p:cNvPr id="6" name="AutoShape 2">
            <a:extLst>
              <a:ext uri="{FF2B5EF4-FFF2-40B4-BE49-F238E27FC236}">
                <a16:creationId xmlns:a16="http://schemas.microsoft.com/office/drawing/2014/main" id="{FE28AF01-BFC8-021E-AE9B-1A9D7F94843F}"/>
              </a:ext>
            </a:extLst>
          </p:cNvPr>
          <p:cNvSpPr>
            <a:spLocks noChangeAspect="1" noChangeArrowheads="1"/>
          </p:cNvSpPr>
          <p:nvPr/>
        </p:nvSpPr>
        <p:spPr bwMode="auto">
          <a:xfrm>
            <a:off x="5530467" y="3276600"/>
            <a:ext cx="2832100" cy="2832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table with numbers and text&#10;&#10;Description automatically generated">
            <a:extLst>
              <a:ext uri="{FF2B5EF4-FFF2-40B4-BE49-F238E27FC236}">
                <a16:creationId xmlns:a16="http://schemas.microsoft.com/office/drawing/2014/main" id="{82A42760-5DEB-B6D6-DA83-764B53AE0377}"/>
              </a:ext>
            </a:extLst>
          </p:cNvPr>
          <p:cNvPicPr>
            <a:picLocks noChangeAspect="1"/>
          </p:cNvPicPr>
          <p:nvPr/>
        </p:nvPicPr>
        <p:blipFill>
          <a:blip r:embed="rId3"/>
          <a:stretch>
            <a:fillRect/>
          </a:stretch>
        </p:blipFill>
        <p:spPr>
          <a:xfrm>
            <a:off x="610804" y="1743362"/>
            <a:ext cx="4736680" cy="3068313"/>
          </a:xfrm>
          <a:prstGeom prst="rect">
            <a:avLst/>
          </a:prstGeom>
        </p:spPr>
      </p:pic>
      <p:pic>
        <p:nvPicPr>
          <p:cNvPr id="5" name="Picture 4" descr="A graph with a line and dots&#10;&#10;Description automatically generated">
            <a:extLst>
              <a:ext uri="{FF2B5EF4-FFF2-40B4-BE49-F238E27FC236}">
                <a16:creationId xmlns:a16="http://schemas.microsoft.com/office/drawing/2014/main" id="{7045DA3A-AF86-8046-08D2-46C4A6A890CB}"/>
              </a:ext>
            </a:extLst>
          </p:cNvPr>
          <p:cNvPicPr>
            <a:picLocks noChangeAspect="1"/>
          </p:cNvPicPr>
          <p:nvPr/>
        </p:nvPicPr>
        <p:blipFill>
          <a:blip r:embed="rId4"/>
          <a:stretch>
            <a:fillRect/>
          </a:stretch>
        </p:blipFill>
        <p:spPr>
          <a:xfrm>
            <a:off x="6264729" y="1340983"/>
            <a:ext cx="4533900" cy="3876675"/>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DE707247-11B0-4A15-C6E4-6BF0CDEF67FD}"/>
                  </a:ext>
                </a:extLst>
              </p14:cNvPr>
              <p14:cNvContentPartPr/>
              <p14:nvPr/>
            </p14:nvContentPartPr>
            <p14:xfrm>
              <a:off x="8664909" y="2149506"/>
              <a:ext cx="263037" cy="190922"/>
            </p14:xfrm>
          </p:contentPart>
        </mc:Choice>
        <mc:Fallback xmlns="">
          <p:pic>
            <p:nvPicPr>
              <p:cNvPr id="4" name="Ink 3">
                <a:extLst>
                  <a:ext uri="{FF2B5EF4-FFF2-40B4-BE49-F238E27FC236}">
                    <a16:creationId xmlns:a16="http://schemas.microsoft.com/office/drawing/2014/main" id="{DE707247-11B0-4A15-C6E4-6BF0CDEF67FD}"/>
                  </a:ext>
                </a:extLst>
              </p:cNvPr>
              <p:cNvPicPr/>
              <p:nvPr/>
            </p:nvPicPr>
            <p:blipFill>
              <a:blip r:embed="rId6"/>
              <a:stretch>
                <a:fillRect/>
              </a:stretch>
            </p:blipFill>
            <p:spPr>
              <a:xfrm>
                <a:off x="8647301" y="2131888"/>
                <a:ext cx="298612" cy="22651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F9CC7A4-9F40-F52E-2D3D-8552D778CCEE}"/>
                  </a:ext>
                </a:extLst>
              </p14:cNvPr>
              <p14:cNvContentPartPr/>
              <p14:nvPr/>
            </p14:nvContentPartPr>
            <p14:xfrm>
              <a:off x="8651416" y="3509476"/>
              <a:ext cx="289467" cy="273901"/>
            </p14:xfrm>
          </p:contentPart>
        </mc:Choice>
        <mc:Fallback xmlns="">
          <p:pic>
            <p:nvPicPr>
              <p:cNvPr id="7" name="Ink 6">
                <a:extLst>
                  <a:ext uri="{FF2B5EF4-FFF2-40B4-BE49-F238E27FC236}">
                    <a16:creationId xmlns:a16="http://schemas.microsoft.com/office/drawing/2014/main" id="{DF9CC7A4-9F40-F52E-2D3D-8552D778CCEE}"/>
                  </a:ext>
                </a:extLst>
              </p:cNvPr>
              <p:cNvPicPr/>
              <p:nvPr/>
            </p:nvPicPr>
            <p:blipFill>
              <a:blip r:embed="rId8"/>
              <a:stretch>
                <a:fillRect/>
              </a:stretch>
            </p:blipFill>
            <p:spPr>
              <a:xfrm>
                <a:off x="8633437" y="3491503"/>
                <a:ext cx="325066" cy="309487"/>
              </a:xfrm>
              <a:prstGeom prst="rect">
                <a:avLst/>
              </a:prstGeom>
            </p:spPr>
          </p:pic>
        </mc:Fallback>
      </mc:AlternateContent>
    </p:spTree>
    <p:extLst>
      <p:ext uri="{BB962C8B-B14F-4D97-AF65-F5344CB8AC3E}">
        <p14:creationId xmlns:p14="http://schemas.microsoft.com/office/powerpoint/2010/main" val="314417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CCB75-D469-19C8-CDCA-5625DD555505}"/>
              </a:ext>
            </a:extLst>
          </p:cNvPr>
          <p:cNvSpPr>
            <a:spLocks noGrp="1"/>
          </p:cNvSpPr>
          <p:nvPr>
            <p:ph type="title"/>
          </p:nvPr>
        </p:nvSpPr>
        <p:spPr/>
        <p:txBody>
          <a:bodyPr/>
          <a:lstStyle/>
          <a:p>
            <a:r>
              <a:rPr lang="en-US" dirty="0"/>
              <a:t>Cox Regression Model</a:t>
            </a:r>
          </a:p>
        </p:txBody>
      </p:sp>
      <p:pic>
        <p:nvPicPr>
          <p:cNvPr id="2050" name="Picture 2" descr="The Ultimate Guide to Survival Analysis ...">
            <a:extLst>
              <a:ext uri="{FF2B5EF4-FFF2-40B4-BE49-F238E27FC236}">
                <a16:creationId xmlns:a16="http://schemas.microsoft.com/office/drawing/2014/main" id="{EE755A96-7545-B126-17C3-CF73858DF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452" y="1786719"/>
            <a:ext cx="4846969" cy="15748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B020A46-7232-5C6C-F03C-212DF6556477}"/>
                  </a:ext>
                </a:extLst>
              </p14:cNvPr>
              <p14:cNvContentPartPr/>
              <p14:nvPr/>
            </p14:nvContentPartPr>
            <p14:xfrm>
              <a:off x="16221558" y="3616270"/>
              <a:ext cx="12915" cy="12915"/>
            </p14:xfrm>
          </p:contentPart>
        </mc:Choice>
        <mc:Fallback xmlns="">
          <p:pic>
            <p:nvPicPr>
              <p:cNvPr id="3" name="Ink 2">
                <a:extLst>
                  <a:ext uri="{FF2B5EF4-FFF2-40B4-BE49-F238E27FC236}">
                    <a16:creationId xmlns:a16="http://schemas.microsoft.com/office/drawing/2014/main" id="{8B020A46-7232-5C6C-F03C-212DF6556477}"/>
                  </a:ext>
                </a:extLst>
              </p:cNvPr>
              <p:cNvPicPr/>
              <p:nvPr/>
            </p:nvPicPr>
            <p:blipFill>
              <a:blip r:embed="rId5"/>
              <a:stretch>
                <a:fillRect/>
              </a:stretch>
            </p:blipFill>
            <p:spPr>
              <a:xfrm>
                <a:off x="15575808" y="2970520"/>
                <a:ext cx="1291500" cy="1291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C7980BB-1ABC-5E51-7EAD-85B4AD03EFFB}"/>
                  </a:ext>
                </a:extLst>
              </p14:cNvPr>
              <p14:cNvContentPartPr/>
              <p14:nvPr/>
            </p14:nvContentPartPr>
            <p14:xfrm>
              <a:off x="13974304" y="4533253"/>
              <a:ext cx="12915" cy="12915"/>
            </p14:xfrm>
          </p:contentPart>
        </mc:Choice>
        <mc:Fallback xmlns="">
          <p:pic>
            <p:nvPicPr>
              <p:cNvPr id="5" name="Ink 4">
                <a:extLst>
                  <a:ext uri="{FF2B5EF4-FFF2-40B4-BE49-F238E27FC236}">
                    <a16:creationId xmlns:a16="http://schemas.microsoft.com/office/drawing/2014/main" id="{2C7980BB-1ABC-5E51-7EAD-85B4AD03EFFB}"/>
                  </a:ext>
                </a:extLst>
              </p:cNvPr>
              <p:cNvPicPr/>
              <p:nvPr/>
            </p:nvPicPr>
            <p:blipFill>
              <a:blip r:embed="rId5"/>
              <a:stretch>
                <a:fillRect/>
              </a:stretch>
            </p:blipFill>
            <p:spPr>
              <a:xfrm>
                <a:off x="13328554" y="3887503"/>
                <a:ext cx="1291500" cy="1291500"/>
              </a:xfrm>
              <a:prstGeom prst="rect">
                <a:avLst/>
              </a:prstGeom>
            </p:spPr>
          </p:pic>
        </mc:Fallback>
      </mc:AlternateContent>
      <p:sp>
        <p:nvSpPr>
          <p:cNvPr id="13" name="TextBox 12">
            <a:extLst>
              <a:ext uri="{FF2B5EF4-FFF2-40B4-BE49-F238E27FC236}">
                <a16:creationId xmlns:a16="http://schemas.microsoft.com/office/drawing/2014/main" id="{19F0586D-E347-C7DC-1AE1-49A0210A9578}"/>
              </a:ext>
            </a:extLst>
          </p:cNvPr>
          <p:cNvSpPr txBox="1"/>
          <p:nvPr/>
        </p:nvSpPr>
        <p:spPr>
          <a:xfrm>
            <a:off x="789452" y="4379948"/>
            <a:ext cx="1096191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0070C0"/>
                </a:solidFill>
                <a:cs typeface="Segoe UI"/>
              </a:rPr>
              <a:t>Non-parametric Portion: h</a:t>
            </a:r>
            <a:r>
              <a:rPr lang="en-US" sz="1200" dirty="0">
                <a:solidFill>
                  <a:srgbClr val="0070C0"/>
                </a:solidFill>
                <a:cs typeface="Segoe UI"/>
              </a:rPr>
              <a:t>0</a:t>
            </a:r>
            <a:r>
              <a:rPr lang="en-US" sz="2400" dirty="0">
                <a:solidFill>
                  <a:srgbClr val="0070C0"/>
                </a:solidFill>
                <a:cs typeface="Segoe UI"/>
              </a:rPr>
              <a:t>(t) represents baseline hazard function. It is left unspecified and estimated from the data.​</a:t>
            </a:r>
          </a:p>
          <a:p>
            <a:endParaRPr lang="en-US" sz="2400" dirty="0">
              <a:solidFill>
                <a:srgbClr val="0070C0"/>
              </a:solidFill>
              <a:cs typeface="Segoe UI"/>
            </a:endParaRPr>
          </a:p>
          <a:p>
            <a:r>
              <a:rPr lang="en-US" sz="2400" dirty="0">
                <a:solidFill>
                  <a:srgbClr val="0070C0"/>
                </a:solidFill>
                <a:cs typeface="Segoe UI"/>
              </a:rPr>
              <a:t>Parametric Portion: exp(Sum(X</a:t>
            </a:r>
            <a:r>
              <a:rPr lang="en-US" sz="1600" dirty="0">
                <a:solidFill>
                  <a:srgbClr val="0070C0"/>
                </a:solidFill>
                <a:cs typeface="Segoe UI"/>
              </a:rPr>
              <a:t>i</a:t>
            </a:r>
            <a:r>
              <a:rPr lang="en-US" sz="2400" dirty="0">
                <a:solidFill>
                  <a:srgbClr val="0070C0"/>
                </a:solidFill>
                <a:cs typeface="Segoe UI"/>
              </a:rPr>
              <a:t>*B</a:t>
            </a:r>
            <a:r>
              <a:rPr lang="en-US" dirty="0">
                <a:solidFill>
                  <a:srgbClr val="0070C0"/>
                </a:solidFill>
                <a:cs typeface="Segoe UI"/>
              </a:rPr>
              <a:t>i</a:t>
            </a:r>
            <a:r>
              <a:rPr lang="en-US" sz="2400" dirty="0">
                <a:solidFill>
                  <a:srgbClr val="0070C0"/>
                </a:solidFill>
                <a:cs typeface="Segoe UI"/>
              </a:rPr>
              <a:t>)) represents our covariates (X</a:t>
            </a:r>
            <a:r>
              <a:rPr lang="en-US" sz="1600" dirty="0">
                <a:solidFill>
                  <a:srgbClr val="0070C0"/>
                </a:solidFill>
                <a:cs typeface="Segoe UI"/>
              </a:rPr>
              <a:t>i</a:t>
            </a:r>
            <a:r>
              <a:rPr lang="en-US" sz="2400" dirty="0">
                <a:solidFill>
                  <a:srgbClr val="0070C0"/>
                </a:solidFill>
                <a:cs typeface="Segoe UI"/>
              </a:rPr>
              <a:t>) and (B</a:t>
            </a:r>
            <a:r>
              <a:rPr lang="en-US" dirty="0">
                <a:solidFill>
                  <a:srgbClr val="0070C0"/>
                </a:solidFill>
                <a:cs typeface="Segoe UI"/>
              </a:rPr>
              <a:t>i</a:t>
            </a:r>
            <a:r>
              <a:rPr lang="en-US" sz="2400" dirty="0">
                <a:solidFill>
                  <a:srgbClr val="0070C0"/>
                </a:solidFill>
                <a:cs typeface="Segoe UI"/>
              </a:rPr>
              <a:t>).​</a:t>
            </a:r>
          </a:p>
        </p:txBody>
      </p:sp>
      <p:pic>
        <p:nvPicPr>
          <p:cNvPr id="4" name="Picture 3" descr="Kaplan Meier Method - an overview | ScienceDirect Topics">
            <a:extLst>
              <a:ext uri="{FF2B5EF4-FFF2-40B4-BE49-F238E27FC236}">
                <a16:creationId xmlns:a16="http://schemas.microsoft.com/office/drawing/2014/main" id="{18F00F0C-F8DE-9D5E-B6BD-AEEE5BBD6212}"/>
              </a:ext>
            </a:extLst>
          </p:cNvPr>
          <p:cNvPicPr>
            <a:picLocks noChangeAspect="1"/>
          </p:cNvPicPr>
          <p:nvPr/>
        </p:nvPicPr>
        <p:blipFill>
          <a:blip r:embed="rId7"/>
          <a:stretch>
            <a:fillRect/>
          </a:stretch>
        </p:blipFill>
        <p:spPr>
          <a:xfrm>
            <a:off x="7809870" y="1061267"/>
            <a:ext cx="2964147" cy="3025720"/>
          </a:xfrm>
          <a:prstGeom prst="rect">
            <a:avLst/>
          </a:prstGeom>
        </p:spPr>
      </p:pic>
    </p:spTree>
    <p:extLst>
      <p:ext uri="{BB962C8B-B14F-4D97-AF65-F5344CB8AC3E}">
        <p14:creationId xmlns:p14="http://schemas.microsoft.com/office/powerpoint/2010/main" val="3901412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B8F74-A206-E47C-8406-CD50E818FECD}"/>
              </a:ext>
            </a:extLst>
          </p:cNvPr>
          <p:cNvSpPr>
            <a:spLocks noGrp="1"/>
          </p:cNvSpPr>
          <p:nvPr>
            <p:ph type="title"/>
          </p:nvPr>
        </p:nvSpPr>
        <p:spPr/>
        <p:txBody>
          <a:bodyPr/>
          <a:lstStyle/>
          <a:p>
            <a:r>
              <a:rPr lang="en-US" dirty="0"/>
              <a:t>Results pt2</a:t>
            </a:r>
          </a:p>
        </p:txBody>
      </p:sp>
      <p:sp>
        <p:nvSpPr>
          <p:cNvPr id="3" name="Content Placeholder 2">
            <a:extLst>
              <a:ext uri="{FF2B5EF4-FFF2-40B4-BE49-F238E27FC236}">
                <a16:creationId xmlns:a16="http://schemas.microsoft.com/office/drawing/2014/main" id="{943AB079-7A29-4FB8-7F9B-AB12D6CDF479}"/>
              </a:ext>
            </a:extLst>
          </p:cNvPr>
          <p:cNvSpPr>
            <a:spLocks noGrp="1"/>
          </p:cNvSpPr>
          <p:nvPr>
            <p:ph idx="1"/>
          </p:nvPr>
        </p:nvSpPr>
        <p:spPr>
          <a:xfrm>
            <a:off x="6406242" y="1313236"/>
            <a:ext cx="5587961" cy="4270443"/>
          </a:xfrm>
        </p:spPr>
        <p:txBody>
          <a:bodyPr vert="horz" lIns="91440" tIns="45720" rIns="91440" bIns="45720" rtlCol="0" anchor="t">
            <a:normAutofit fontScale="77500" lnSpcReduction="20000"/>
          </a:bodyPr>
          <a:lstStyle/>
          <a:p>
            <a:r>
              <a:rPr lang="en-US" sz="2800" dirty="0">
                <a:solidFill>
                  <a:srgbClr val="0070C0"/>
                </a:solidFill>
                <a:latin typeface="Times New Roman"/>
              </a:rPr>
              <a:t>Univariate Analysis (49 variables in total)</a:t>
            </a:r>
          </a:p>
          <a:p>
            <a:pPr marL="0" indent="0">
              <a:buNone/>
            </a:pPr>
            <a:endParaRPr lang="en-US" sz="2800" dirty="0">
              <a:solidFill>
                <a:srgbClr val="0070C0"/>
              </a:solidFill>
              <a:latin typeface="Times New Roman"/>
            </a:endParaRPr>
          </a:p>
          <a:p>
            <a:r>
              <a:rPr lang="en-US" sz="2800" dirty="0">
                <a:solidFill>
                  <a:srgbClr val="0070C0"/>
                </a:solidFill>
                <a:latin typeface="Times New Roman"/>
              </a:rPr>
              <a:t>Goal: Find significant/borderline variables and find covariates (p &lt; 0.1)</a:t>
            </a:r>
          </a:p>
          <a:p>
            <a:pPr marL="0" indent="0">
              <a:buNone/>
            </a:pPr>
            <a:endParaRPr lang="en-US" sz="2800" dirty="0">
              <a:solidFill>
                <a:srgbClr val="0070C0"/>
              </a:solidFill>
              <a:latin typeface="Times New Roman"/>
            </a:endParaRPr>
          </a:p>
          <a:p>
            <a:r>
              <a:rPr lang="en-US" sz="2800" dirty="0">
                <a:solidFill>
                  <a:srgbClr val="0070C0"/>
                </a:solidFill>
                <a:latin typeface="Times New Roman"/>
              </a:rPr>
              <a:t>Some continuous variables were scaled</a:t>
            </a:r>
          </a:p>
          <a:p>
            <a:endParaRPr lang="en-US" sz="2800" dirty="0">
              <a:solidFill>
                <a:srgbClr val="0070C0"/>
              </a:solidFill>
              <a:latin typeface="Times New Roman"/>
            </a:endParaRPr>
          </a:p>
          <a:p>
            <a:r>
              <a:rPr lang="en-US" sz="2800" dirty="0">
                <a:solidFill>
                  <a:srgbClr val="0070C0"/>
                </a:solidFill>
                <a:latin typeface="Times New Roman"/>
              </a:rPr>
              <a:t>Epigenetic Age Acceleration WAS NOT significantly associated with survival</a:t>
            </a:r>
          </a:p>
          <a:p>
            <a:endParaRPr lang="en-US" sz="2800" dirty="0">
              <a:solidFill>
                <a:srgbClr val="0070C0"/>
              </a:solidFill>
              <a:latin typeface="Times New Roman"/>
            </a:endParaRPr>
          </a:p>
          <a:p>
            <a:r>
              <a:rPr lang="en-US" sz="2800" dirty="0">
                <a:solidFill>
                  <a:srgbClr val="0070C0"/>
                </a:solidFill>
                <a:latin typeface="Times New Roman"/>
              </a:rPr>
              <a:t>13 variables were significantly associated with survival.</a:t>
            </a:r>
          </a:p>
          <a:p>
            <a:endParaRPr lang="en-US" sz="2800" dirty="0">
              <a:solidFill>
                <a:srgbClr val="0070C0"/>
              </a:solidFill>
              <a:latin typeface="Times New Roman"/>
            </a:endParaRPr>
          </a:p>
          <a:p>
            <a:endParaRPr lang="en-US" sz="2800" dirty="0">
              <a:solidFill>
                <a:srgbClr val="0070C0"/>
              </a:solidFill>
              <a:latin typeface="Times New Roman"/>
            </a:endParaRPr>
          </a:p>
          <a:p>
            <a:endParaRPr lang="en-US" dirty="0"/>
          </a:p>
        </p:txBody>
      </p:sp>
      <p:pic>
        <p:nvPicPr>
          <p:cNvPr id="5" name="Picture 4">
            <a:extLst>
              <a:ext uri="{FF2B5EF4-FFF2-40B4-BE49-F238E27FC236}">
                <a16:creationId xmlns:a16="http://schemas.microsoft.com/office/drawing/2014/main" id="{C439A610-B5F5-62FB-D525-F3FCA6540904}"/>
              </a:ext>
            </a:extLst>
          </p:cNvPr>
          <p:cNvPicPr>
            <a:picLocks noChangeAspect="1"/>
          </p:cNvPicPr>
          <p:nvPr/>
        </p:nvPicPr>
        <p:blipFill>
          <a:blip r:embed="rId3"/>
          <a:stretch>
            <a:fillRect/>
          </a:stretch>
        </p:blipFill>
        <p:spPr>
          <a:xfrm>
            <a:off x="991747" y="854439"/>
            <a:ext cx="4533563" cy="5790633"/>
          </a:xfrm>
          <a:prstGeom prst="rect">
            <a:avLst/>
          </a:prstGeom>
        </p:spPr>
      </p:pic>
    </p:spTree>
    <p:extLst>
      <p:ext uri="{BB962C8B-B14F-4D97-AF65-F5344CB8AC3E}">
        <p14:creationId xmlns:p14="http://schemas.microsoft.com/office/powerpoint/2010/main" val="1712754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AE5C-6B33-7632-B07E-0A773BBF0EA4}"/>
              </a:ext>
            </a:extLst>
          </p:cNvPr>
          <p:cNvSpPr>
            <a:spLocks noGrp="1"/>
          </p:cNvSpPr>
          <p:nvPr>
            <p:ph type="title"/>
          </p:nvPr>
        </p:nvSpPr>
        <p:spPr/>
        <p:txBody>
          <a:bodyPr/>
          <a:lstStyle/>
          <a:p>
            <a:r>
              <a:rPr lang="en-US" dirty="0"/>
              <a:t>Results Part 3</a:t>
            </a:r>
          </a:p>
        </p:txBody>
      </p:sp>
      <p:pic>
        <p:nvPicPr>
          <p:cNvPr id="4" name="Picture 3" descr="A screenshot of a computer screen&#10;&#10;Description automatically generated">
            <a:extLst>
              <a:ext uri="{FF2B5EF4-FFF2-40B4-BE49-F238E27FC236}">
                <a16:creationId xmlns:a16="http://schemas.microsoft.com/office/drawing/2014/main" id="{10AEAA27-3110-9F17-1A33-554E6369E1B7}"/>
              </a:ext>
            </a:extLst>
          </p:cNvPr>
          <p:cNvPicPr>
            <a:picLocks noChangeAspect="1"/>
          </p:cNvPicPr>
          <p:nvPr/>
        </p:nvPicPr>
        <p:blipFill>
          <a:blip r:embed="rId3"/>
          <a:stretch>
            <a:fillRect/>
          </a:stretch>
        </p:blipFill>
        <p:spPr>
          <a:xfrm>
            <a:off x="5495835" y="1246516"/>
            <a:ext cx="5240368" cy="501194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22E2FF17-C490-A9A8-1A85-08AABF7C580F}"/>
              </a:ext>
            </a:extLst>
          </p:cNvPr>
          <p:cNvPicPr>
            <a:picLocks noChangeAspect="1"/>
          </p:cNvPicPr>
          <p:nvPr/>
        </p:nvPicPr>
        <p:blipFill>
          <a:blip r:embed="rId4"/>
          <a:stretch>
            <a:fillRect/>
          </a:stretch>
        </p:blipFill>
        <p:spPr>
          <a:xfrm>
            <a:off x="333525" y="2232705"/>
            <a:ext cx="4896758" cy="3045733"/>
          </a:xfrm>
          <a:prstGeom prst="rect">
            <a:avLst/>
          </a:prstGeom>
        </p:spPr>
      </p:pic>
    </p:spTree>
    <p:extLst>
      <p:ext uri="{BB962C8B-B14F-4D97-AF65-F5344CB8AC3E}">
        <p14:creationId xmlns:p14="http://schemas.microsoft.com/office/powerpoint/2010/main" val="2025517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58414-CCC7-EADF-E6E8-BE36D9AD9468}"/>
              </a:ext>
            </a:extLst>
          </p:cNvPr>
          <p:cNvSpPr>
            <a:spLocks noGrp="1"/>
          </p:cNvSpPr>
          <p:nvPr>
            <p:ph type="title"/>
          </p:nvPr>
        </p:nvSpPr>
        <p:spPr/>
        <p:txBody>
          <a:bodyPr/>
          <a:lstStyle/>
          <a:p>
            <a:r>
              <a:rPr lang="en-US" dirty="0"/>
              <a:t>Results Part 4</a:t>
            </a:r>
          </a:p>
        </p:txBody>
      </p:sp>
      <p:pic>
        <p:nvPicPr>
          <p:cNvPr id="10" name="Picture 9" descr="A graph of survival curve&#10;&#10;Description automatically generated">
            <a:extLst>
              <a:ext uri="{FF2B5EF4-FFF2-40B4-BE49-F238E27FC236}">
                <a16:creationId xmlns:a16="http://schemas.microsoft.com/office/drawing/2014/main" id="{65439639-A17E-CFF0-FFE1-EAD68B4599B1}"/>
              </a:ext>
            </a:extLst>
          </p:cNvPr>
          <p:cNvPicPr>
            <a:picLocks noChangeAspect="1"/>
          </p:cNvPicPr>
          <p:nvPr/>
        </p:nvPicPr>
        <p:blipFill>
          <a:blip r:embed="rId3"/>
          <a:stretch>
            <a:fillRect/>
          </a:stretch>
        </p:blipFill>
        <p:spPr>
          <a:xfrm>
            <a:off x="6087780" y="1412421"/>
            <a:ext cx="5146331" cy="4400550"/>
          </a:xfrm>
          <a:prstGeom prst="rect">
            <a:avLst/>
          </a:prstGeom>
        </p:spPr>
      </p:pic>
      <p:pic>
        <p:nvPicPr>
          <p:cNvPr id="11" name="Picture 10">
            <a:extLst>
              <a:ext uri="{FF2B5EF4-FFF2-40B4-BE49-F238E27FC236}">
                <a16:creationId xmlns:a16="http://schemas.microsoft.com/office/drawing/2014/main" id="{0F09B1A0-6A42-1526-6285-9F543CADBB69}"/>
              </a:ext>
            </a:extLst>
          </p:cNvPr>
          <p:cNvPicPr>
            <a:picLocks noChangeAspect="1"/>
          </p:cNvPicPr>
          <p:nvPr/>
        </p:nvPicPr>
        <p:blipFill>
          <a:blip r:embed="rId4"/>
          <a:stretch>
            <a:fillRect/>
          </a:stretch>
        </p:blipFill>
        <p:spPr>
          <a:xfrm>
            <a:off x="413601" y="1412421"/>
            <a:ext cx="5146331" cy="4400550"/>
          </a:xfrm>
          <a:prstGeom prst="rect">
            <a:avLst/>
          </a:prstGeom>
        </p:spPr>
      </p:pic>
    </p:spTree>
    <p:extLst>
      <p:ext uri="{BB962C8B-B14F-4D97-AF65-F5344CB8AC3E}">
        <p14:creationId xmlns:p14="http://schemas.microsoft.com/office/powerpoint/2010/main" val="3803892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CCB75-D469-19C8-CDCA-5625DD555505}"/>
              </a:ext>
            </a:extLst>
          </p:cNvPr>
          <p:cNvSpPr>
            <a:spLocks noGrp="1"/>
          </p:cNvSpPr>
          <p:nvPr>
            <p:ph type="title"/>
          </p:nvPr>
        </p:nvSpPr>
        <p:spPr/>
        <p:txBody>
          <a:bodyPr>
            <a:normAutofit/>
          </a:bodyPr>
          <a:lstStyle/>
          <a:p>
            <a:r>
              <a:rPr lang="en-US" dirty="0"/>
              <a:t>Proportional Hazards Assumption, Schoenfeld Residuals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B020A46-7232-5C6C-F03C-212DF6556477}"/>
                  </a:ext>
                </a:extLst>
              </p14:cNvPr>
              <p14:cNvContentPartPr/>
              <p14:nvPr/>
            </p14:nvContentPartPr>
            <p14:xfrm>
              <a:off x="16221558" y="3616270"/>
              <a:ext cx="12915" cy="12915"/>
            </p14:xfrm>
          </p:contentPart>
        </mc:Choice>
        <mc:Fallback xmlns="">
          <p:pic>
            <p:nvPicPr>
              <p:cNvPr id="3" name="Ink 2">
                <a:extLst>
                  <a:ext uri="{FF2B5EF4-FFF2-40B4-BE49-F238E27FC236}">
                    <a16:creationId xmlns:a16="http://schemas.microsoft.com/office/drawing/2014/main" id="{8B020A46-7232-5C6C-F03C-212DF6556477}"/>
                  </a:ext>
                </a:extLst>
              </p:cNvPr>
              <p:cNvPicPr/>
              <p:nvPr/>
            </p:nvPicPr>
            <p:blipFill>
              <a:blip r:embed="rId4"/>
              <a:stretch>
                <a:fillRect/>
              </a:stretch>
            </p:blipFill>
            <p:spPr>
              <a:xfrm>
                <a:off x="15575808" y="2970520"/>
                <a:ext cx="1291500" cy="1291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2C7980BB-1ABC-5E51-7EAD-85B4AD03EFFB}"/>
                  </a:ext>
                </a:extLst>
              </p14:cNvPr>
              <p14:cNvContentPartPr/>
              <p14:nvPr/>
            </p14:nvContentPartPr>
            <p14:xfrm>
              <a:off x="13974304" y="4533253"/>
              <a:ext cx="12915" cy="12915"/>
            </p14:xfrm>
          </p:contentPart>
        </mc:Choice>
        <mc:Fallback xmlns="">
          <p:pic>
            <p:nvPicPr>
              <p:cNvPr id="5" name="Ink 4">
                <a:extLst>
                  <a:ext uri="{FF2B5EF4-FFF2-40B4-BE49-F238E27FC236}">
                    <a16:creationId xmlns:a16="http://schemas.microsoft.com/office/drawing/2014/main" id="{2C7980BB-1ABC-5E51-7EAD-85B4AD03EFFB}"/>
                  </a:ext>
                </a:extLst>
              </p:cNvPr>
              <p:cNvPicPr/>
              <p:nvPr/>
            </p:nvPicPr>
            <p:blipFill>
              <a:blip r:embed="rId4"/>
              <a:stretch>
                <a:fillRect/>
              </a:stretch>
            </p:blipFill>
            <p:spPr>
              <a:xfrm>
                <a:off x="13328554" y="3887503"/>
                <a:ext cx="1291500" cy="1291500"/>
              </a:xfrm>
              <a:prstGeom prst="rect">
                <a:avLst/>
              </a:prstGeom>
            </p:spPr>
          </p:pic>
        </mc:Fallback>
      </mc:AlternateContent>
      <p:pic>
        <p:nvPicPr>
          <p:cNvPr id="4" name="Picture 3" descr="A computer code with black text&#10;&#10;Description automatically generated">
            <a:extLst>
              <a:ext uri="{FF2B5EF4-FFF2-40B4-BE49-F238E27FC236}">
                <a16:creationId xmlns:a16="http://schemas.microsoft.com/office/drawing/2014/main" id="{B0A25383-EA6E-AD06-F275-41A731099615}"/>
              </a:ext>
            </a:extLst>
          </p:cNvPr>
          <p:cNvPicPr>
            <a:picLocks noChangeAspect="1"/>
          </p:cNvPicPr>
          <p:nvPr/>
        </p:nvPicPr>
        <p:blipFill>
          <a:blip r:embed="rId6"/>
          <a:stretch>
            <a:fillRect/>
          </a:stretch>
        </p:blipFill>
        <p:spPr>
          <a:xfrm>
            <a:off x="692848" y="1676948"/>
            <a:ext cx="8280047" cy="1829150"/>
          </a:xfrm>
          <a:prstGeom prst="rect">
            <a:avLst/>
          </a:prstGeom>
        </p:spPr>
      </p:pic>
      <p:sp>
        <p:nvSpPr>
          <p:cNvPr id="8" name="TextBox 7">
            <a:extLst>
              <a:ext uri="{FF2B5EF4-FFF2-40B4-BE49-F238E27FC236}">
                <a16:creationId xmlns:a16="http://schemas.microsoft.com/office/drawing/2014/main" id="{01CC81D6-2420-A641-7186-0862926AAF26}"/>
              </a:ext>
            </a:extLst>
          </p:cNvPr>
          <p:cNvSpPr txBox="1"/>
          <p:nvPr/>
        </p:nvSpPr>
        <p:spPr>
          <a:xfrm>
            <a:off x="729291" y="4121779"/>
            <a:ext cx="494695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Times New Roman"/>
              </a:rPr>
              <a:t>H0: If p-value is &lt;0.05, the PH hazards assumption is not met</a:t>
            </a:r>
          </a:p>
          <a:p>
            <a:r>
              <a:rPr lang="en-US" dirty="0">
                <a:cs typeface="Times New Roman"/>
              </a:rPr>
              <a:t>HA: If p-value is </a:t>
            </a:r>
            <a:r>
              <a:rPr lang="en-US" dirty="0">
                <a:solidFill>
                  <a:srgbClr val="404040"/>
                </a:solidFill>
                <a:ea typeface="+mn-lt"/>
                <a:cs typeface="+mn-lt"/>
              </a:rPr>
              <a:t>≥</a:t>
            </a:r>
            <a:r>
              <a:rPr lang="en-US" dirty="0">
                <a:cs typeface="Times New Roman"/>
              </a:rPr>
              <a:t> 0.05, the PH hazards assumption is met</a:t>
            </a:r>
            <a:endParaRPr lang="en-US" sz="3600" dirty="0">
              <a:solidFill>
                <a:srgbClr val="404040"/>
              </a:solidFill>
              <a:cs typeface="Times New Roman"/>
            </a:endParaRPr>
          </a:p>
        </p:txBody>
      </p:sp>
    </p:spTree>
    <p:extLst>
      <p:ext uri="{BB962C8B-B14F-4D97-AF65-F5344CB8AC3E}">
        <p14:creationId xmlns:p14="http://schemas.microsoft.com/office/powerpoint/2010/main" val="364078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CCB75-D469-19C8-CDCA-5625DD555505}"/>
              </a:ext>
            </a:extLst>
          </p:cNvPr>
          <p:cNvSpPr>
            <a:spLocks noGrp="1"/>
          </p:cNvSpPr>
          <p:nvPr>
            <p:ph type="title"/>
          </p:nvPr>
        </p:nvSpPr>
        <p:spPr/>
        <p:txBody>
          <a:bodyPr>
            <a:normAutofit/>
          </a:bodyPr>
          <a:lstStyle/>
          <a:p>
            <a:r>
              <a:rPr lang="en-US" dirty="0"/>
              <a:t>Conclusions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B020A46-7232-5C6C-F03C-212DF6556477}"/>
                  </a:ext>
                </a:extLst>
              </p14:cNvPr>
              <p14:cNvContentPartPr/>
              <p14:nvPr/>
            </p14:nvContentPartPr>
            <p14:xfrm>
              <a:off x="16221558" y="3616270"/>
              <a:ext cx="12915" cy="12915"/>
            </p14:xfrm>
          </p:contentPart>
        </mc:Choice>
        <mc:Fallback xmlns="">
          <p:pic>
            <p:nvPicPr>
              <p:cNvPr id="3" name="Ink 2">
                <a:extLst>
                  <a:ext uri="{FF2B5EF4-FFF2-40B4-BE49-F238E27FC236}">
                    <a16:creationId xmlns:a16="http://schemas.microsoft.com/office/drawing/2014/main" id="{8B020A46-7232-5C6C-F03C-212DF6556477}"/>
                  </a:ext>
                </a:extLst>
              </p:cNvPr>
              <p:cNvPicPr/>
              <p:nvPr/>
            </p:nvPicPr>
            <p:blipFill>
              <a:blip r:embed="rId4"/>
              <a:stretch>
                <a:fillRect/>
              </a:stretch>
            </p:blipFill>
            <p:spPr>
              <a:xfrm>
                <a:off x="15575808" y="2970520"/>
                <a:ext cx="1291500" cy="1291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2C7980BB-1ABC-5E51-7EAD-85B4AD03EFFB}"/>
                  </a:ext>
                </a:extLst>
              </p14:cNvPr>
              <p14:cNvContentPartPr/>
              <p14:nvPr/>
            </p14:nvContentPartPr>
            <p14:xfrm>
              <a:off x="13974304" y="4533253"/>
              <a:ext cx="12915" cy="12915"/>
            </p14:xfrm>
          </p:contentPart>
        </mc:Choice>
        <mc:Fallback xmlns="">
          <p:pic>
            <p:nvPicPr>
              <p:cNvPr id="5" name="Ink 4">
                <a:extLst>
                  <a:ext uri="{FF2B5EF4-FFF2-40B4-BE49-F238E27FC236}">
                    <a16:creationId xmlns:a16="http://schemas.microsoft.com/office/drawing/2014/main" id="{2C7980BB-1ABC-5E51-7EAD-85B4AD03EFFB}"/>
                  </a:ext>
                </a:extLst>
              </p:cNvPr>
              <p:cNvPicPr/>
              <p:nvPr/>
            </p:nvPicPr>
            <p:blipFill>
              <a:blip r:embed="rId4"/>
              <a:stretch>
                <a:fillRect/>
              </a:stretch>
            </p:blipFill>
            <p:spPr>
              <a:xfrm>
                <a:off x="13328554" y="3887503"/>
                <a:ext cx="1291500" cy="1291500"/>
              </a:xfrm>
              <a:prstGeom prst="rect">
                <a:avLst/>
              </a:prstGeom>
            </p:spPr>
          </p:pic>
        </mc:Fallback>
      </mc:AlternateContent>
      <p:sp>
        <p:nvSpPr>
          <p:cNvPr id="10" name="TextBox 9">
            <a:extLst>
              <a:ext uri="{FF2B5EF4-FFF2-40B4-BE49-F238E27FC236}">
                <a16:creationId xmlns:a16="http://schemas.microsoft.com/office/drawing/2014/main" id="{F47988A4-3129-12C4-AA2B-C681836623DB}"/>
              </a:ext>
            </a:extLst>
          </p:cNvPr>
          <p:cNvSpPr txBox="1"/>
          <p:nvPr/>
        </p:nvSpPr>
        <p:spPr>
          <a:xfrm>
            <a:off x="484126" y="915269"/>
            <a:ext cx="1142295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Times New Roman"/>
              </a:rPr>
              <a:t>Epigenetic Age Acceleration is not significantly associated with Survival in AML patients.</a:t>
            </a:r>
          </a:p>
          <a:p>
            <a:pPr marL="285750" indent="-285750">
              <a:buFont typeface="Arial" panose="020B0604020202020204" pitchFamily="34" charset="0"/>
              <a:buChar char="•"/>
            </a:pPr>
            <a:endParaRPr lang="en-US" dirty="0">
              <a:cs typeface="Times New Roman"/>
            </a:endParaRPr>
          </a:p>
          <a:p>
            <a:pPr marL="285750" indent="-285750">
              <a:buFont typeface="Arial" panose="020B0604020202020204" pitchFamily="34" charset="0"/>
              <a:buChar char="•"/>
            </a:pPr>
            <a:r>
              <a:rPr lang="en-US" dirty="0">
                <a:cs typeface="Times New Roman"/>
              </a:rPr>
              <a:t>An epigenetic clock that estimates TIMP1 expression indicates that higher levels of TIMP1 are associated with worse survival.</a:t>
            </a:r>
          </a:p>
          <a:p>
            <a:pPr marL="742950" lvl="1" indent="-285750">
              <a:buFont typeface="Arial" panose="020B0604020202020204" pitchFamily="34" charset="0"/>
              <a:buChar char="•"/>
            </a:pPr>
            <a:r>
              <a:rPr lang="en-US" dirty="0">
                <a:cs typeface="Times New Roman"/>
              </a:rPr>
              <a:t>TIMP1 is a protein involved in regulating cellular proliferation.</a:t>
            </a:r>
          </a:p>
          <a:p>
            <a:pPr marL="742950" lvl="1" indent="-285750">
              <a:buFont typeface="Arial" panose="020B0604020202020204" pitchFamily="34" charset="0"/>
              <a:buChar char="•"/>
            </a:pPr>
            <a:endParaRPr lang="en-US" dirty="0">
              <a:cs typeface="Times New Roman"/>
            </a:endParaRPr>
          </a:p>
          <a:p>
            <a:pPr marL="742950" lvl="1" indent="-285750">
              <a:buFont typeface="Arial" panose="020B0604020202020204" pitchFamily="34" charset="0"/>
              <a:buChar char="•"/>
            </a:pPr>
            <a:r>
              <a:rPr lang="en-US" dirty="0">
                <a:cs typeface="Times New Roman"/>
              </a:rPr>
              <a:t>Interestingly, a recent study has highlighted TIMP1 is a potential biomarker for detection and prognosis of Lung Cancer. Perhaps it could also have a prognostic role in AML   </a:t>
            </a:r>
          </a:p>
        </p:txBody>
      </p:sp>
      <p:pic>
        <p:nvPicPr>
          <p:cNvPr id="14" name="Picture 13">
            <a:extLst>
              <a:ext uri="{FF2B5EF4-FFF2-40B4-BE49-F238E27FC236}">
                <a16:creationId xmlns:a16="http://schemas.microsoft.com/office/drawing/2014/main" id="{D401A372-7E40-E096-0B40-2D0452BA4ED0}"/>
              </a:ext>
            </a:extLst>
          </p:cNvPr>
          <p:cNvPicPr>
            <a:picLocks noChangeAspect="1"/>
          </p:cNvPicPr>
          <p:nvPr/>
        </p:nvPicPr>
        <p:blipFill>
          <a:blip r:embed="rId6"/>
          <a:stretch>
            <a:fillRect/>
          </a:stretch>
        </p:blipFill>
        <p:spPr>
          <a:xfrm>
            <a:off x="728869" y="3702766"/>
            <a:ext cx="8077649" cy="2613952"/>
          </a:xfrm>
          <a:prstGeom prst="rect">
            <a:avLst/>
          </a:prstGeom>
        </p:spPr>
      </p:pic>
    </p:spTree>
    <p:extLst>
      <p:ext uri="{BB962C8B-B14F-4D97-AF65-F5344CB8AC3E}">
        <p14:creationId xmlns:p14="http://schemas.microsoft.com/office/powerpoint/2010/main" val="3828475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2B0EA-5BBD-8B00-1A35-7C2CD644079A}"/>
              </a:ext>
            </a:extLst>
          </p:cNvPr>
          <p:cNvSpPr>
            <a:spLocks noGrp="1"/>
          </p:cNvSpPr>
          <p:nvPr>
            <p:ph type="ctrTitle"/>
          </p:nvPr>
        </p:nvSpPr>
        <p:spPr/>
        <p:txBody>
          <a:bodyPr/>
          <a:lstStyle/>
          <a:p>
            <a:pPr algn="ctr"/>
            <a:r>
              <a:rPr lang="en-US" dirty="0"/>
              <a:t>Thank you. </a:t>
            </a:r>
            <a:br>
              <a:rPr lang="en-US" dirty="0"/>
            </a:br>
            <a:r>
              <a:rPr lang="en-US" dirty="0"/>
              <a:t>Questions?</a:t>
            </a:r>
          </a:p>
        </p:txBody>
      </p:sp>
      <p:sp>
        <p:nvSpPr>
          <p:cNvPr id="3" name="Subtitle 2">
            <a:extLst>
              <a:ext uri="{FF2B5EF4-FFF2-40B4-BE49-F238E27FC236}">
                <a16:creationId xmlns:a16="http://schemas.microsoft.com/office/drawing/2014/main" id="{D9149511-A45E-A719-A1E4-9A2E9FC5526D}"/>
              </a:ext>
            </a:extLst>
          </p:cNvPr>
          <p:cNvSpPr>
            <a:spLocks noGrp="1"/>
          </p:cNvSpPr>
          <p:nvPr>
            <p:ph type="subTitle" idx="1"/>
          </p:nvPr>
        </p:nvSpPr>
        <p:spPr/>
        <p:txBody>
          <a:bodyPr vert="horz" lIns="91440" tIns="45720" rIns="91440" bIns="45720" rtlCol="0" anchor="t">
            <a:normAutofit/>
          </a:bodyPr>
          <a:lstStyle/>
          <a:p>
            <a:pPr>
              <a:lnSpc>
                <a:spcPct val="120000"/>
              </a:lnSpc>
            </a:pPr>
            <a:r>
              <a:rPr lang="en-US" sz="1800" b="1" u="sng" dirty="0">
                <a:solidFill>
                  <a:schemeClr val="bg1"/>
                </a:solidFill>
              </a:rPr>
              <a:t>Presenter</a:t>
            </a:r>
            <a:endParaRPr lang="en-US" sz="1800" dirty="0" err="1">
              <a:solidFill>
                <a:schemeClr val="bg1"/>
              </a:solidFill>
            </a:endParaRPr>
          </a:p>
          <a:p>
            <a:pPr>
              <a:lnSpc>
                <a:spcPct val="120000"/>
              </a:lnSpc>
            </a:pPr>
            <a:r>
              <a:rPr lang="en-US" sz="1800" b="1" dirty="0">
                <a:solidFill>
                  <a:schemeClr val="bg1"/>
                </a:solidFill>
              </a:rPr>
              <a:t>Yong Jun (Tony) Go</a:t>
            </a:r>
            <a:endParaRPr lang="en-US" sz="1800" dirty="0">
              <a:solidFill>
                <a:schemeClr val="bg1"/>
              </a:solidFill>
            </a:endParaRPr>
          </a:p>
          <a:p>
            <a:pPr>
              <a:lnSpc>
                <a:spcPct val="120000"/>
              </a:lnSpc>
            </a:pPr>
            <a:r>
              <a:rPr lang="en-US" sz="1800" b="1" u="sng" dirty="0">
                <a:solidFill>
                  <a:schemeClr val="bg1"/>
                </a:solidFill>
              </a:rPr>
              <a:t>Supervisor</a:t>
            </a:r>
            <a:endParaRPr lang="en-US" sz="1800" dirty="0">
              <a:solidFill>
                <a:schemeClr val="bg1"/>
              </a:solidFill>
            </a:endParaRPr>
          </a:p>
          <a:p>
            <a:pPr>
              <a:lnSpc>
                <a:spcPct val="120000"/>
              </a:lnSpc>
            </a:pPr>
            <a:r>
              <a:rPr lang="en-US" sz="1800" b="1" dirty="0">
                <a:solidFill>
                  <a:schemeClr val="bg1"/>
                </a:solidFill>
              </a:rPr>
              <a:t>Dr Lewis E Tomalin, PhD</a:t>
            </a:r>
            <a:endParaRPr lang="en-US" dirty="0">
              <a:solidFill>
                <a:schemeClr val="bg1"/>
              </a:solidFill>
            </a:endParaRPr>
          </a:p>
        </p:txBody>
      </p:sp>
    </p:spTree>
    <p:extLst>
      <p:ext uri="{BB962C8B-B14F-4D97-AF65-F5344CB8AC3E}">
        <p14:creationId xmlns:p14="http://schemas.microsoft.com/office/powerpoint/2010/main" val="4291433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221A76-A0F5-779C-12CB-A7281E4DF4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294E1-CB64-CE4B-290B-F44340A1D629}"/>
              </a:ext>
            </a:extLst>
          </p:cNvPr>
          <p:cNvSpPr>
            <a:spLocks noGrp="1"/>
          </p:cNvSpPr>
          <p:nvPr>
            <p:ph type="title"/>
          </p:nvPr>
        </p:nvSpPr>
        <p:spPr>
          <a:xfrm>
            <a:off x="272955" y="118047"/>
            <a:ext cx="11698405" cy="625171"/>
          </a:xfrm>
        </p:spPr>
        <p:txBody>
          <a:bodyPr>
            <a:normAutofit/>
          </a:bodyPr>
          <a:lstStyle/>
          <a:p>
            <a:r>
              <a:rPr lang="en-US" sz="3200" dirty="0"/>
              <a:t>What is Epigenetics?</a:t>
            </a:r>
          </a:p>
        </p:txBody>
      </p:sp>
      <p:pic>
        <p:nvPicPr>
          <p:cNvPr id="1028" name="Picture 4" descr="Eukaryotic Epigenetic Gene Regulation | Biology for Majors I">
            <a:extLst>
              <a:ext uri="{FF2B5EF4-FFF2-40B4-BE49-F238E27FC236}">
                <a16:creationId xmlns:a16="http://schemas.microsoft.com/office/drawing/2014/main" id="{7D132CC7-C9CD-738C-7569-C2B1DDC1F7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647"/>
          <a:stretch/>
        </p:blipFill>
        <p:spPr bwMode="auto">
          <a:xfrm>
            <a:off x="272955" y="834658"/>
            <a:ext cx="7247985" cy="5517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636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AE744-479A-662E-23ED-A1D36B96FD47}"/>
              </a:ext>
            </a:extLst>
          </p:cNvPr>
          <p:cNvSpPr>
            <a:spLocks noGrp="1"/>
          </p:cNvSpPr>
          <p:nvPr>
            <p:ph type="title"/>
          </p:nvPr>
        </p:nvSpPr>
        <p:spPr>
          <a:xfrm>
            <a:off x="416257" y="436096"/>
            <a:ext cx="11166143" cy="784394"/>
          </a:xfrm>
        </p:spPr>
        <p:txBody>
          <a:bodyPr/>
          <a:lstStyle/>
          <a:p>
            <a:r>
              <a:rPr lang="en-US" sz="2800" dirty="0"/>
              <a:t>Acute Myeloid Leukemia: Bone Marrow Cancer </a:t>
            </a:r>
            <a:endParaRPr lang="en-US" dirty="0"/>
          </a:p>
        </p:txBody>
      </p:sp>
      <p:pic>
        <p:nvPicPr>
          <p:cNvPr id="1026" name="Picture 2" descr="What Is Acute Myeloid Leukemia (AML)? Symptoms, Causes, Diagnosis,  Treatment, and Prevention">
            <a:extLst>
              <a:ext uri="{FF2B5EF4-FFF2-40B4-BE49-F238E27FC236}">
                <a16:creationId xmlns:a16="http://schemas.microsoft.com/office/drawing/2014/main" id="{363351F0-A8AB-7AE6-110D-1214B8E32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83" y="1040124"/>
            <a:ext cx="6590310" cy="36750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6A925A8-4F3D-513B-2EF9-51E4ED85195E}"/>
              </a:ext>
            </a:extLst>
          </p:cNvPr>
          <p:cNvPicPr>
            <a:picLocks noChangeAspect="1"/>
          </p:cNvPicPr>
          <p:nvPr/>
        </p:nvPicPr>
        <p:blipFill>
          <a:blip r:embed="rId4"/>
          <a:stretch>
            <a:fillRect/>
          </a:stretch>
        </p:blipFill>
        <p:spPr>
          <a:xfrm>
            <a:off x="4422951" y="4842237"/>
            <a:ext cx="3349449" cy="1434498"/>
          </a:xfrm>
          <a:prstGeom prst="rect">
            <a:avLst/>
          </a:prstGeom>
        </p:spPr>
      </p:pic>
    </p:spTree>
    <p:extLst>
      <p:ext uri="{BB962C8B-B14F-4D97-AF65-F5344CB8AC3E}">
        <p14:creationId xmlns:p14="http://schemas.microsoft.com/office/powerpoint/2010/main" val="2812795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42109-2F33-AD44-C2FA-A45327F1EF40}"/>
              </a:ext>
            </a:extLst>
          </p:cNvPr>
          <p:cNvSpPr>
            <a:spLocks noGrp="1"/>
          </p:cNvSpPr>
          <p:nvPr>
            <p:ph type="title"/>
          </p:nvPr>
        </p:nvSpPr>
        <p:spPr>
          <a:xfrm>
            <a:off x="609600" y="436096"/>
            <a:ext cx="11564352" cy="935986"/>
          </a:xfrm>
        </p:spPr>
        <p:txBody>
          <a:bodyPr>
            <a:normAutofit/>
          </a:bodyPr>
          <a:lstStyle/>
          <a:p>
            <a:r>
              <a:rPr lang="en-US" sz="2800" dirty="0"/>
              <a:t>AML is an age-dependent disease</a:t>
            </a:r>
          </a:p>
        </p:txBody>
      </p:sp>
      <p:pic>
        <p:nvPicPr>
          <p:cNvPr id="4" name="Picture 2">
            <a:extLst>
              <a:ext uri="{FF2B5EF4-FFF2-40B4-BE49-F238E27FC236}">
                <a16:creationId xmlns:a16="http://schemas.microsoft.com/office/drawing/2014/main" id="{64E90707-D104-9086-210C-05EB97EA9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222" y="1265274"/>
            <a:ext cx="7935653" cy="4729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818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8555-A407-5397-5B55-C0F449EABD64}"/>
              </a:ext>
            </a:extLst>
          </p:cNvPr>
          <p:cNvSpPr>
            <a:spLocks noGrp="1"/>
          </p:cNvSpPr>
          <p:nvPr>
            <p:ph type="title"/>
          </p:nvPr>
        </p:nvSpPr>
        <p:spPr/>
        <p:txBody>
          <a:bodyPr/>
          <a:lstStyle/>
          <a:p>
            <a:r>
              <a:rPr lang="en-US" dirty="0"/>
              <a:t>Aging Biomarkers</a:t>
            </a:r>
          </a:p>
        </p:txBody>
      </p:sp>
      <p:sp>
        <p:nvSpPr>
          <p:cNvPr id="3" name="Text Placeholder 2">
            <a:extLst>
              <a:ext uri="{FF2B5EF4-FFF2-40B4-BE49-F238E27FC236}">
                <a16:creationId xmlns:a16="http://schemas.microsoft.com/office/drawing/2014/main" id="{4E611CF7-99C0-2F70-63F9-1CEF73CB53E3}"/>
              </a:ext>
            </a:extLst>
          </p:cNvPr>
          <p:cNvSpPr>
            <a:spLocks noGrp="1"/>
          </p:cNvSpPr>
          <p:nvPr>
            <p:ph type="body" idx="1"/>
          </p:nvPr>
        </p:nvSpPr>
        <p:spPr>
          <a:xfrm>
            <a:off x="6442076" y="4687842"/>
            <a:ext cx="3951287" cy="1319257"/>
          </a:xfrm>
        </p:spPr>
        <p:txBody>
          <a:bodyPr>
            <a:noAutofit/>
          </a:bodyPr>
          <a:lstStyle/>
          <a:p>
            <a:r>
              <a:rPr lang="en-US" sz="1800" dirty="0"/>
              <a:t>Lopez et. al</a:t>
            </a:r>
          </a:p>
        </p:txBody>
      </p:sp>
      <p:pic>
        <p:nvPicPr>
          <p:cNvPr id="6" name="Picture 5">
            <a:extLst>
              <a:ext uri="{FF2B5EF4-FFF2-40B4-BE49-F238E27FC236}">
                <a16:creationId xmlns:a16="http://schemas.microsoft.com/office/drawing/2014/main" id="{3A2FD070-4420-9014-E5BD-3B9084EB160C}"/>
              </a:ext>
            </a:extLst>
          </p:cNvPr>
          <p:cNvPicPr>
            <a:picLocks noChangeAspect="1"/>
          </p:cNvPicPr>
          <p:nvPr/>
        </p:nvPicPr>
        <p:blipFill>
          <a:blip r:embed="rId3"/>
          <a:stretch>
            <a:fillRect/>
          </a:stretch>
        </p:blipFill>
        <p:spPr>
          <a:xfrm>
            <a:off x="663576" y="1061267"/>
            <a:ext cx="5086350" cy="5076825"/>
          </a:xfrm>
          <a:prstGeom prst="rect">
            <a:avLst/>
          </a:prstGeom>
        </p:spPr>
      </p:pic>
      <p:pic>
        <p:nvPicPr>
          <p:cNvPr id="8" name="Picture 7">
            <a:extLst>
              <a:ext uri="{FF2B5EF4-FFF2-40B4-BE49-F238E27FC236}">
                <a16:creationId xmlns:a16="http://schemas.microsoft.com/office/drawing/2014/main" id="{3BE5F895-1840-28BB-EA99-1CBE859246CC}"/>
              </a:ext>
            </a:extLst>
          </p:cNvPr>
          <p:cNvPicPr>
            <a:picLocks noChangeAspect="1"/>
          </p:cNvPicPr>
          <p:nvPr/>
        </p:nvPicPr>
        <p:blipFill>
          <a:blip r:embed="rId4"/>
          <a:stretch>
            <a:fillRect/>
          </a:stretch>
        </p:blipFill>
        <p:spPr>
          <a:xfrm>
            <a:off x="6442076" y="1735909"/>
            <a:ext cx="5423978" cy="2277292"/>
          </a:xfrm>
          <a:prstGeom prst="rect">
            <a:avLst/>
          </a:prstGeom>
        </p:spPr>
      </p:pic>
    </p:spTree>
    <p:extLst>
      <p:ext uri="{BB962C8B-B14F-4D97-AF65-F5344CB8AC3E}">
        <p14:creationId xmlns:p14="http://schemas.microsoft.com/office/powerpoint/2010/main" val="1596674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0197-9B98-568C-2F28-4E22EB641DF0}"/>
              </a:ext>
            </a:extLst>
          </p:cNvPr>
          <p:cNvSpPr>
            <a:spLocks noGrp="1"/>
          </p:cNvSpPr>
          <p:nvPr>
            <p:ph type="title"/>
          </p:nvPr>
        </p:nvSpPr>
        <p:spPr/>
        <p:txBody>
          <a:bodyPr>
            <a:normAutofit/>
          </a:bodyPr>
          <a:lstStyle/>
          <a:p>
            <a:r>
              <a:rPr lang="en-US" sz="2400" dirty="0"/>
              <a:t>Epigenetic Clocks are biomarkers of Aging</a:t>
            </a:r>
          </a:p>
        </p:txBody>
      </p:sp>
      <p:sp>
        <p:nvSpPr>
          <p:cNvPr id="3" name="Text Placeholder 2">
            <a:extLst>
              <a:ext uri="{FF2B5EF4-FFF2-40B4-BE49-F238E27FC236}">
                <a16:creationId xmlns:a16="http://schemas.microsoft.com/office/drawing/2014/main" id="{1A32B47F-3E95-FA2B-F0C0-CEFEE15A230C}"/>
              </a:ext>
            </a:extLst>
          </p:cNvPr>
          <p:cNvSpPr>
            <a:spLocks noGrp="1"/>
          </p:cNvSpPr>
          <p:nvPr>
            <p:ph type="body" idx="1"/>
          </p:nvPr>
        </p:nvSpPr>
        <p:spPr>
          <a:xfrm>
            <a:off x="353385" y="5003247"/>
            <a:ext cx="11681332" cy="3143893"/>
          </a:xfrm>
        </p:spPr>
        <p:txBody>
          <a:bodyPr>
            <a:normAutofit/>
          </a:bodyPr>
          <a:lstStyle/>
          <a:p>
            <a:pPr marL="342900" indent="-342900">
              <a:lnSpc>
                <a:spcPct val="100000"/>
              </a:lnSpc>
              <a:buFont typeface="Wingdings" panose="05000000000000000000" pitchFamily="2" charset="2"/>
              <a:buChar char="Ø"/>
            </a:pPr>
            <a:r>
              <a:rPr lang="en-US" sz="2000" b="0" dirty="0"/>
              <a:t>Epigenetic Clocks estimate a person's Biological/Epigenetic Age.</a:t>
            </a:r>
          </a:p>
          <a:p>
            <a:pPr marL="342900" indent="-342900">
              <a:lnSpc>
                <a:spcPct val="100000"/>
              </a:lnSpc>
              <a:buFont typeface="Wingdings" panose="05000000000000000000" pitchFamily="2" charset="2"/>
              <a:buChar char="Ø"/>
            </a:pPr>
            <a:r>
              <a:rPr lang="en-US" sz="2000" b="0" dirty="0"/>
              <a:t>If Epigenetic Age is greater than chronological age, this is called Epigenetic Age Acceleration (EAA).</a:t>
            </a:r>
          </a:p>
          <a:p>
            <a:pPr marL="342900" indent="-342900">
              <a:lnSpc>
                <a:spcPct val="100000"/>
              </a:lnSpc>
              <a:buFont typeface="Wingdings" panose="05000000000000000000" pitchFamily="2" charset="2"/>
              <a:buChar char="Ø"/>
            </a:pPr>
            <a:r>
              <a:rPr lang="en-US" sz="2000" b="0" dirty="0"/>
              <a:t>EAA has been shown to be associated with age-dependent diseases such as cancer, cardiovascular disease and </a:t>
            </a:r>
            <a:r>
              <a:rPr lang="en-US" sz="2000" b="0" dirty="0" err="1"/>
              <a:t>Alzheimers</a:t>
            </a:r>
          </a:p>
        </p:txBody>
      </p:sp>
      <p:pic>
        <p:nvPicPr>
          <p:cNvPr id="1026" name="Picture 2" descr="DNA methylation-based biomarkers and the epigenetic clock theory of ageing  | Nature Reviews Genetics">
            <a:extLst>
              <a:ext uri="{FF2B5EF4-FFF2-40B4-BE49-F238E27FC236}">
                <a16:creationId xmlns:a16="http://schemas.microsoft.com/office/drawing/2014/main" id="{1B382B45-81B9-6FFF-284A-5B5707303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165" y="1198303"/>
            <a:ext cx="4227256" cy="30068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shot of a website&#10;&#10;Description automatically generated">
            <a:extLst>
              <a:ext uri="{FF2B5EF4-FFF2-40B4-BE49-F238E27FC236}">
                <a16:creationId xmlns:a16="http://schemas.microsoft.com/office/drawing/2014/main" id="{93467AAD-C15A-FAE2-B456-0A38FDC60BCB}"/>
              </a:ext>
            </a:extLst>
          </p:cNvPr>
          <p:cNvPicPr>
            <a:picLocks noChangeAspect="1"/>
          </p:cNvPicPr>
          <p:nvPr/>
        </p:nvPicPr>
        <p:blipFill>
          <a:blip r:embed="rId4"/>
          <a:stretch>
            <a:fillRect/>
          </a:stretch>
        </p:blipFill>
        <p:spPr>
          <a:xfrm>
            <a:off x="8661739" y="3212167"/>
            <a:ext cx="3176417" cy="1285794"/>
          </a:xfrm>
          <a:prstGeom prst="rect">
            <a:avLst/>
          </a:prstGeom>
        </p:spPr>
      </p:pic>
      <p:pic>
        <p:nvPicPr>
          <p:cNvPr id="12" name="Picture 11" descr="A screenshot of a news article&#10;&#10;Description automatically generated">
            <a:extLst>
              <a:ext uri="{FF2B5EF4-FFF2-40B4-BE49-F238E27FC236}">
                <a16:creationId xmlns:a16="http://schemas.microsoft.com/office/drawing/2014/main" id="{B81EBCA5-C8C0-142F-0B7B-B3C512D44FCB}"/>
              </a:ext>
            </a:extLst>
          </p:cNvPr>
          <p:cNvPicPr>
            <a:picLocks noChangeAspect="1"/>
          </p:cNvPicPr>
          <p:nvPr/>
        </p:nvPicPr>
        <p:blipFill>
          <a:blip r:embed="rId5"/>
          <a:stretch>
            <a:fillRect/>
          </a:stretch>
        </p:blipFill>
        <p:spPr>
          <a:xfrm>
            <a:off x="8659868" y="912874"/>
            <a:ext cx="3196190" cy="1193456"/>
          </a:xfrm>
          <a:prstGeom prst="rect">
            <a:avLst/>
          </a:prstGeom>
        </p:spPr>
      </p:pic>
      <p:pic>
        <p:nvPicPr>
          <p:cNvPr id="14" name="Picture 13" descr="A close-up of a sign&#10;&#10;Description automatically generated">
            <a:extLst>
              <a:ext uri="{FF2B5EF4-FFF2-40B4-BE49-F238E27FC236}">
                <a16:creationId xmlns:a16="http://schemas.microsoft.com/office/drawing/2014/main" id="{34080758-D63A-7499-07F8-4EC886B4AA47}"/>
              </a:ext>
            </a:extLst>
          </p:cNvPr>
          <p:cNvPicPr>
            <a:picLocks noChangeAspect="1"/>
          </p:cNvPicPr>
          <p:nvPr/>
        </p:nvPicPr>
        <p:blipFill>
          <a:blip r:embed="rId6"/>
          <a:stretch>
            <a:fillRect/>
          </a:stretch>
        </p:blipFill>
        <p:spPr>
          <a:xfrm>
            <a:off x="8659316" y="2376472"/>
            <a:ext cx="3192827" cy="641618"/>
          </a:xfrm>
          <a:prstGeom prst="rect">
            <a:avLst/>
          </a:prstGeom>
        </p:spPr>
      </p:pic>
      <p:pic>
        <p:nvPicPr>
          <p:cNvPr id="5" name="Picture 4" descr="A graph of a graph showing the difference between fast aging and slow aging&#10;&#10;Description automatically generated">
            <a:extLst>
              <a:ext uri="{FF2B5EF4-FFF2-40B4-BE49-F238E27FC236}">
                <a16:creationId xmlns:a16="http://schemas.microsoft.com/office/drawing/2014/main" id="{AFC6B0A6-56B4-341C-2FF6-8F8B22B81D92}"/>
              </a:ext>
            </a:extLst>
          </p:cNvPr>
          <p:cNvPicPr>
            <a:picLocks noChangeAspect="1"/>
          </p:cNvPicPr>
          <p:nvPr/>
        </p:nvPicPr>
        <p:blipFill rotWithShape="1">
          <a:blip r:embed="rId7"/>
          <a:srcRect b="64750"/>
          <a:stretch/>
        </p:blipFill>
        <p:spPr>
          <a:xfrm>
            <a:off x="4899235" y="1064795"/>
            <a:ext cx="3228976" cy="2986235"/>
          </a:xfrm>
          <a:prstGeom prst="rect">
            <a:avLst/>
          </a:prstGeom>
        </p:spPr>
      </p:pic>
    </p:spTree>
    <p:extLst>
      <p:ext uri="{BB962C8B-B14F-4D97-AF65-F5344CB8AC3E}">
        <p14:creationId xmlns:p14="http://schemas.microsoft.com/office/powerpoint/2010/main" val="605953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0197-9B98-568C-2F28-4E22EB641DF0}"/>
              </a:ext>
            </a:extLst>
          </p:cNvPr>
          <p:cNvSpPr>
            <a:spLocks noGrp="1"/>
          </p:cNvSpPr>
          <p:nvPr>
            <p:ph type="title"/>
          </p:nvPr>
        </p:nvSpPr>
        <p:spPr/>
        <p:txBody>
          <a:bodyPr>
            <a:normAutofit/>
          </a:bodyPr>
          <a:lstStyle/>
          <a:p>
            <a:r>
              <a:rPr lang="en-US" sz="2400" dirty="0"/>
              <a:t>Epigenetic Clocks are biomarkers of Aging</a:t>
            </a:r>
          </a:p>
        </p:txBody>
      </p:sp>
      <p:sp>
        <p:nvSpPr>
          <p:cNvPr id="3" name="Text Placeholder 2">
            <a:extLst>
              <a:ext uri="{FF2B5EF4-FFF2-40B4-BE49-F238E27FC236}">
                <a16:creationId xmlns:a16="http://schemas.microsoft.com/office/drawing/2014/main" id="{1A32B47F-3E95-FA2B-F0C0-CEFEE15A230C}"/>
              </a:ext>
            </a:extLst>
          </p:cNvPr>
          <p:cNvSpPr>
            <a:spLocks noGrp="1"/>
          </p:cNvSpPr>
          <p:nvPr>
            <p:ph type="body" idx="1"/>
          </p:nvPr>
        </p:nvSpPr>
        <p:spPr>
          <a:xfrm>
            <a:off x="353385" y="5003247"/>
            <a:ext cx="11681332" cy="646737"/>
          </a:xfrm>
        </p:spPr>
        <p:txBody>
          <a:bodyPr>
            <a:noAutofit/>
          </a:bodyPr>
          <a:lstStyle/>
          <a:p>
            <a:pPr marL="342900" indent="-342900">
              <a:lnSpc>
                <a:spcPct val="100000"/>
              </a:lnSpc>
              <a:buFont typeface="Wingdings" panose="05000000000000000000" pitchFamily="2" charset="2"/>
              <a:buChar char="Ø"/>
            </a:pPr>
            <a:r>
              <a:rPr lang="en-US" sz="3200" dirty="0">
                <a:solidFill>
                  <a:srgbClr val="00B0F0"/>
                </a:solidFill>
              </a:rPr>
              <a:t>Aim: Test the hypothesis that increased EAA is associated with decreased survival in AML patients.</a:t>
            </a:r>
          </a:p>
        </p:txBody>
      </p:sp>
      <p:pic>
        <p:nvPicPr>
          <p:cNvPr id="1026" name="Picture 2" descr="DNA methylation-based biomarkers and the epigenetic clock theory of ageing  | Nature Reviews Genetics">
            <a:extLst>
              <a:ext uri="{FF2B5EF4-FFF2-40B4-BE49-F238E27FC236}">
                <a16:creationId xmlns:a16="http://schemas.microsoft.com/office/drawing/2014/main" id="{1B382B45-81B9-6FFF-284A-5B5707303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165" y="1198303"/>
            <a:ext cx="4227256" cy="30068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shot of a website&#10;&#10;Description automatically generated">
            <a:extLst>
              <a:ext uri="{FF2B5EF4-FFF2-40B4-BE49-F238E27FC236}">
                <a16:creationId xmlns:a16="http://schemas.microsoft.com/office/drawing/2014/main" id="{93467AAD-C15A-FAE2-B456-0A38FDC60BCB}"/>
              </a:ext>
            </a:extLst>
          </p:cNvPr>
          <p:cNvPicPr>
            <a:picLocks noChangeAspect="1"/>
          </p:cNvPicPr>
          <p:nvPr/>
        </p:nvPicPr>
        <p:blipFill>
          <a:blip r:embed="rId4"/>
          <a:stretch>
            <a:fillRect/>
          </a:stretch>
        </p:blipFill>
        <p:spPr>
          <a:xfrm>
            <a:off x="8661739" y="3212167"/>
            <a:ext cx="3176417" cy="1285794"/>
          </a:xfrm>
          <a:prstGeom prst="rect">
            <a:avLst/>
          </a:prstGeom>
        </p:spPr>
      </p:pic>
      <p:pic>
        <p:nvPicPr>
          <p:cNvPr id="12" name="Picture 11" descr="A screenshot of a news article&#10;&#10;Description automatically generated">
            <a:extLst>
              <a:ext uri="{FF2B5EF4-FFF2-40B4-BE49-F238E27FC236}">
                <a16:creationId xmlns:a16="http://schemas.microsoft.com/office/drawing/2014/main" id="{B81EBCA5-C8C0-142F-0B7B-B3C512D44FCB}"/>
              </a:ext>
            </a:extLst>
          </p:cNvPr>
          <p:cNvPicPr>
            <a:picLocks noChangeAspect="1"/>
          </p:cNvPicPr>
          <p:nvPr/>
        </p:nvPicPr>
        <p:blipFill>
          <a:blip r:embed="rId5"/>
          <a:stretch>
            <a:fillRect/>
          </a:stretch>
        </p:blipFill>
        <p:spPr>
          <a:xfrm>
            <a:off x="8659868" y="912874"/>
            <a:ext cx="3196190" cy="1193456"/>
          </a:xfrm>
          <a:prstGeom prst="rect">
            <a:avLst/>
          </a:prstGeom>
        </p:spPr>
      </p:pic>
      <p:pic>
        <p:nvPicPr>
          <p:cNvPr id="14" name="Picture 13" descr="A close-up of a sign&#10;&#10;Description automatically generated">
            <a:extLst>
              <a:ext uri="{FF2B5EF4-FFF2-40B4-BE49-F238E27FC236}">
                <a16:creationId xmlns:a16="http://schemas.microsoft.com/office/drawing/2014/main" id="{34080758-D63A-7499-07F8-4EC886B4AA47}"/>
              </a:ext>
            </a:extLst>
          </p:cNvPr>
          <p:cNvPicPr>
            <a:picLocks noChangeAspect="1"/>
          </p:cNvPicPr>
          <p:nvPr/>
        </p:nvPicPr>
        <p:blipFill>
          <a:blip r:embed="rId6"/>
          <a:stretch>
            <a:fillRect/>
          </a:stretch>
        </p:blipFill>
        <p:spPr>
          <a:xfrm>
            <a:off x="8659316" y="2376472"/>
            <a:ext cx="3192827" cy="641618"/>
          </a:xfrm>
          <a:prstGeom prst="rect">
            <a:avLst/>
          </a:prstGeom>
        </p:spPr>
      </p:pic>
      <p:pic>
        <p:nvPicPr>
          <p:cNvPr id="5" name="Picture 4" descr="A graph of a graph showing the difference between fast aging and slow aging&#10;&#10;Description automatically generated">
            <a:extLst>
              <a:ext uri="{FF2B5EF4-FFF2-40B4-BE49-F238E27FC236}">
                <a16:creationId xmlns:a16="http://schemas.microsoft.com/office/drawing/2014/main" id="{AFC6B0A6-56B4-341C-2FF6-8F8B22B81D92}"/>
              </a:ext>
            </a:extLst>
          </p:cNvPr>
          <p:cNvPicPr>
            <a:picLocks noChangeAspect="1"/>
          </p:cNvPicPr>
          <p:nvPr/>
        </p:nvPicPr>
        <p:blipFill rotWithShape="1">
          <a:blip r:embed="rId7"/>
          <a:srcRect b="64750"/>
          <a:stretch/>
        </p:blipFill>
        <p:spPr>
          <a:xfrm>
            <a:off x="4899235" y="1064795"/>
            <a:ext cx="3228976" cy="2986235"/>
          </a:xfrm>
          <a:prstGeom prst="rect">
            <a:avLst/>
          </a:prstGeom>
        </p:spPr>
      </p:pic>
    </p:spTree>
    <p:extLst>
      <p:ext uri="{BB962C8B-B14F-4D97-AF65-F5344CB8AC3E}">
        <p14:creationId xmlns:p14="http://schemas.microsoft.com/office/powerpoint/2010/main" val="1629859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4626-46C4-92E4-104D-1B4970ECE22C}"/>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D7F0E276-17F4-DB92-3ECA-80F00B5657B7}"/>
              </a:ext>
            </a:extLst>
          </p:cNvPr>
          <p:cNvSpPr>
            <a:spLocks noGrp="1"/>
          </p:cNvSpPr>
          <p:nvPr>
            <p:ph type="body" idx="1"/>
          </p:nvPr>
        </p:nvSpPr>
        <p:spPr>
          <a:xfrm>
            <a:off x="4015648" y="427799"/>
            <a:ext cx="7961982" cy="5720391"/>
          </a:xfrm>
        </p:spPr>
        <p:txBody>
          <a:bodyPr>
            <a:normAutofit/>
          </a:bodyPr>
          <a:lstStyle/>
          <a:p>
            <a:r>
              <a:rPr lang="en-US" sz="2800" u="sng" dirty="0"/>
              <a:t>Methods: The Cancer Genome Atlas (TCGA)</a:t>
            </a:r>
          </a:p>
          <a:p>
            <a:pPr marL="342900" indent="-342900">
              <a:lnSpc>
                <a:spcPct val="150000"/>
              </a:lnSpc>
              <a:buFont typeface="Arial" panose="020B0604020202020204" pitchFamily="34" charset="0"/>
              <a:buChar char="•"/>
            </a:pPr>
            <a:r>
              <a:rPr lang="en-US" sz="2400" b="0" dirty="0"/>
              <a:t>Landmark cancer genomics program</a:t>
            </a:r>
          </a:p>
          <a:p>
            <a:pPr marL="342900" indent="-342900">
              <a:lnSpc>
                <a:spcPct val="150000"/>
              </a:lnSpc>
              <a:buFont typeface="Arial" panose="020B0604020202020204" pitchFamily="34" charset="0"/>
              <a:buChar char="•"/>
            </a:pPr>
            <a:r>
              <a:rPr lang="en-US" sz="2400" b="0" dirty="0"/>
              <a:t>Publicly available database </a:t>
            </a:r>
          </a:p>
          <a:p>
            <a:pPr marL="342900" indent="-342900">
              <a:lnSpc>
                <a:spcPct val="150000"/>
              </a:lnSpc>
              <a:buFont typeface="Arial" panose="020B0604020202020204" pitchFamily="34" charset="0"/>
              <a:buChar char="•"/>
            </a:pPr>
            <a:r>
              <a:rPr lang="en-US" sz="2400" b="0" dirty="0"/>
              <a:t>Generated over 2.5 petabytes of genomic, epigenomic, transcriptomic, and proteomic data.</a:t>
            </a:r>
          </a:p>
          <a:p>
            <a:pPr marL="342900" indent="-342900">
              <a:lnSpc>
                <a:spcPct val="150000"/>
              </a:lnSpc>
              <a:buFont typeface="Arial" panose="020B0604020202020204" pitchFamily="34" charset="0"/>
              <a:buChar char="•"/>
            </a:pPr>
            <a:r>
              <a:rPr lang="en-US" sz="2400" b="0" dirty="0"/>
              <a:t>Molecularly categorized over 20,000 primary cancer</a:t>
            </a:r>
          </a:p>
        </p:txBody>
      </p:sp>
      <p:pic>
        <p:nvPicPr>
          <p:cNvPr id="4" name="Picture 3" descr="tcga-infographic-enlarge.png (970×1788)">
            <a:extLst>
              <a:ext uri="{FF2B5EF4-FFF2-40B4-BE49-F238E27FC236}">
                <a16:creationId xmlns:a16="http://schemas.microsoft.com/office/drawing/2014/main" id="{87FFD125-2BF7-CC34-42C6-76D9AFA62BE0}"/>
              </a:ext>
            </a:extLst>
          </p:cNvPr>
          <p:cNvPicPr>
            <a:picLocks noChangeAspect="1"/>
          </p:cNvPicPr>
          <p:nvPr/>
        </p:nvPicPr>
        <p:blipFill rotWithShape="1">
          <a:blip r:embed="rId3"/>
          <a:srcRect l="823" t="-221" r="-1235" b="-3"/>
          <a:stretch/>
        </p:blipFill>
        <p:spPr>
          <a:xfrm>
            <a:off x="215053" y="416805"/>
            <a:ext cx="3398262" cy="6208015"/>
          </a:xfrm>
          <a:prstGeom prst="rect">
            <a:avLst/>
          </a:prstGeom>
        </p:spPr>
      </p:pic>
    </p:spTree>
    <p:extLst>
      <p:ext uri="{BB962C8B-B14F-4D97-AF65-F5344CB8AC3E}">
        <p14:creationId xmlns:p14="http://schemas.microsoft.com/office/powerpoint/2010/main" val="4196495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30447-A6FF-DBA3-443E-4EEC65EA390B}"/>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AACBB15D-7B5C-A67A-21E4-A7C4A49D3696}"/>
              </a:ext>
            </a:extLst>
          </p:cNvPr>
          <p:cNvSpPr>
            <a:spLocks noGrp="1"/>
          </p:cNvSpPr>
          <p:nvPr>
            <p:ph type="body" idx="1"/>
          </p:nvPr>
        </p:nvSpPr>
        <p:spPr>
          <a:xfrm>
            <a:off x="316523" y="3036823"/>
            <a:ext cx="4784923" cy="2542384"/>
          </a:xfrm>
        </p:spPr>
        <p:txBody>
          <a:bodyPr>
            <a:normAutofit/>
          </a:bodyPr>
          <a:lstStyle/>
          <a:p>
            <a:pPr marL="342900" indent="-342900">
              <a:lnSpc>
                <a:spcPct val="100000"/>
              </a:lnSpc>
              <a:buFont typeface="Arial" panose="020B0600040502020204"/>
              <a:buChar char="•"/>
            </a:pPr>
            <a:r>
              <a:rPr lang="en-US" sz="2000" b="0" dirty="0"/>
              <a:t>Timothy J Ley, et al.</a:t>
            </a:r>
          </a:p>
          <a:p>
            <a:pPr marL="342900" indent="-342900">
              <a:lnSpc>
                <a:spcPct val="100000"/>
              </a:lnSpc>
              <a:buFont typeface="Arial" panose="020B0600040502020204"/>
              <a:buChar char="•"/>
            </a:pPr>
            <a:r>
              <a:rPr lang="en-US" sz="2000" b="0" dirty="0"/>
              <a:t>The paper measured genetic, epigenetic and transcriptomic data in around ~200 patients.</a:t>
            </a:r>
          </a:p>
          <a:p>
            <a:pPr marL="342900" indent="-342900">
              <a:lnSpc>
                <a:spcPct val="100000"/>
              </a:lnSpc>
              <a:buFont typeface="Arial" panose="020B0600040502020204"/>
              <a:buChar char="•"/>
            </a:pPr>
            <a:r>
              <a:rPr lang="en-US" sz="2000" b="0" dirty="0"/>
              <a:t>Recorded clinical information such as vital status, leukemia morphology, cytogenic risk score.</a:t>
            </a:r>
          </a:p>
          <a:p>
            <a:pPr marL="342900" indent="-342900">
              <a:lnSpc>
                <a:spcPct val="100000"/>
              </a:lnSpc>
              <a:buFont typeface="Arial" panose="020B0600040502020204"/>
              <a:buChar char="•"/>
            </a:pPr>
            <a:endParaRPr lang="en-US" sz="2000" b="0" dirty="0"/>
          </a:p>
          <a:p>
            <a:pPr marL="342900" indent="-342900">
              <a:lnSpc>
                <a:spcPct val="100000"/>
              </a:lnSpc>
              <a:buFont typeface="Arial" panose="020B0600040502020204"/>
              <a:buChar char="•"/>
            </a:pPr>
            <a:endParaRPr lang="en-US" sz="2000" b="0" dirty="0"/>
          </a:p>
        </p:txBody>
      </p:sp>
      <p:pic>
        <p:nvPicPr>
          <p:cNvPr id="8" name="Picture 7" descr="A screenshot of a report&#10;&#10;Description automatically generated">
            <a:extLst>
              <a:ext uri="{FF2B5EF4-FFF2-40B4-BE49-F238E27FC236}">
                <a16:creationId xmlns:a16="http://schemas.microsoft.com/office/drawing/2014/main" id="{9EBC2F8C-B2D3-A6FC-1014-A3C57C189435}"/>
              </a:ext>
            </a:extLst>
          </p:cNvPr>
          <p:cNvPicPr>
            <a:picLocks noChangeAspect="1"/>
          </p:cNvPicPr>
          <p:nvPr/>
        </p:nvPicPr>
        <p:blipFill>
          <a:blip r:embed="rId3"/>
          <a:stretch>
            <a:fillRect/>
          </a:stretch>
        </p:blipFill>
        <p:spPr>
          <a:xfrm>
            <a:off x="5438015" y="757950"/>
            <a:ext cx="6528095" cy="5191248"/>
          </a:xfrm>
          <a:prstGeom prst="rect">
            <a:avLst/>
          </a:prstGeom>
        </p:spPr>
      </p:pic>
      <p:pic>
        <p:nvPicPr>
          <p:cNvPr id="5" name="Picture 4" descr="A close up of a sign&#10;&#10;Description automatically generated">
            <a:extLst>
              <a:ext uri="{FF2B5EF4-FFF2-40B4-BE49-F238E27FC236}">
                <a16:creationId xmlns:a16="http://schemas.microsoft.com/office/drawing/2014/main" id="{D39FE6C6-32FF-AAF4-5E72-FC4BD1D46E12}"/>
              </a:ext>
            </a:extLst>
          </p:cNvPr>
          <p:cNvPicPr>
            <a:picLocks noChangeAspect="1"/>
          </p:cNvPicPr>
          <p:nvPr/>
        </p:nvPicPr>
        <p:blipFill>
          <a:blip r:embed="rId4"/>
          <a:stretch>
            <a:fillRect/>
          </a:stretch>
        </p:blipFill>
        <p:spPr>
          <a:xfrm>
            <a:off x="317988" y="893153"/>
            <a:ext cx="4627685" cy="1836127"/>
          </a:xfrm>
          <a:prstGeom prst="rect">
            <a:avLst/>
          </a:prstGeom>
        </p:spPr>
      </p:pic>
    </p:spTree>
    <p:extLst>
      <p:ext uri="{BB962C8B-B14F-4D97-AF65-F5344CB8AC3E}">
        <p14:creationId xmlns:p14="http://schemas.microsoft.com/office/powerpoint/2010/main" val="1492724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99299-06D1-4F06-D936-E67FE33A9A76}"/>
              </a:ext>
            </a:extLst>
          </p:cNvPr>
          <p:cNvSpPr>
            <a:spLocks noGrp="1"/>
          </p:cNvSpPr>
          <p:nvPr>
            <p:ph type="title"/>
          </p:nvPr>
        </p:nvSpPr>
        <p:spPr/>
        <p:txBody>
          <a:bodyPr/>
          <a:lstStyle/>
          <a:p>
            <a:r>
              <a:rPr lang="en-US" b="0" dirty="0"/>
              <a:t>Results</a:t>
            </a:r>
          </a:p>
        </p:txBody>
      </p:sp>
      <p:sp>
        <p:nvSpPr>
          <p:cNvPr id="6" name="AutoShape 2">
            <a:extLst>
              <a:ext uri="{FF2B5EF4-FFF2-40B4-BE49-F238E27FC236}">
                <a16:creationId xmlns:a16="http://schemas.microsoft.com/office/drawing/2014/main" id="{FE28AF01-BFC8-021E-AE9B-1A9D7F94843F}"/>
              </a:ext>
            </a:extLst>
          </p:cNvPr>
          <p:cNvSpPr>
            <a:spLocks noChangeAspect="1" noChangeArrowheads="1"/>
          </p:cNvSpPr>
          <p:nvPr/>
        </p:nvSpPr>
        <p:spPr bwMode="auto">
          <a:xfrm>
            <a:off x="5530467" y="3276600"/>
            <a:ext cx="2832100" cy="2832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table with numbers and text&#10;&#10;Description automatically generated">
            <a:extLst>
              <a:ext uri="{FF2B5EF4-FFF2-40B4-BE49-F238E27FC236}">
                <a16:creationId xmlns:a16="http://schemas.microsoft.com/office/drawing/2014/main" id="{82A42760-5DEB-B6D6-DA83-764B53AE0377}"/>
              </a:ext>
            </a:extLst>
          </p:cNvPr>
          <p:cNvPicPr>
            <a:picLocks noChangeAspect="1"/>
          </p:cNvPicPr>
          <p:nvPr/>
        </p:nvPicPr>
        <p:blipFill>
          <a:blip r:embed="rId3"/>
          <a:stretch>
            <a:fillRect/>
          </a:stretch>
        </p:blipFill>
        <p:spPr>
          <a:xfrm>
            <a:off x="610804" y="1743362"/>
            <a:ext cx="4736680" cy="3068313"/>
          </a:xfrm>
          <a:prstGeom prst="rect">
            <a:avLst/>
          </a:prstGeom>
        </p:spPr>
      </p:pic>
      <p:pic>
        <p:nvPicPr>
          <p:cNvPr id="5" name="Picture 4" descr="A graph with a line and dots&#10;&#10;Description automatically generated">
            <a:extLst>
              <a:ext uri="{FF2B5EF4-FFF2-40B4-BE49-F238E27FC236}">
                <a16:creationId xmlns:a16="http://schemas.microsoft.com/office/drawing/2014/main" id="{7045DA3A-AF86-8046-08D2-46C4A6A890CB}"/>
              </a:ext>
            </a:extLst>
          </p:cNvPr>
          <p:cNvPicPr>
            <a:picLocks noChangeAspect="1"/>
          </p:cNvPicPr>
          <p:nvPr/>
        </p:nvPicPr>
        <p:blipFill>
          <a:blip r:embed="rId4"/>
          <a:stretch>
            <a:fillRect/>
          </a:stretch>
        </p:blipFill>
        <p:spPr>
          <a:xfrm>
            <a:off x="6264729" y="1340983"/>
            <a:ext cx="4533900" cy="3876675"/>
          </a:xfrm>
          <a:prstGeom prst="rect">
            <a:avLst/>
          </a:prstGeom>
        </p:spPr>
      </p:pic>
      <p:pic>
        <p:nvPicPr>
          <p:cNvPr id="7" name="Picture 6">
            <a:extLst>
              <a:ext uri="{FF2B5EF4-FFF2-40B4-BE49-F238E27FC236}">
                <a16:creationId xmlns:a16="http://schemas.microsoft.com/office/drawing/2014/main" id="{98DB8854-0F08-36AF-BCEE-4F6A4F13337B}"/>
              </a:ext>
            </a:extLst>
          </p:cNvPr>
          <p:cNvPicPr>
            <a:picLocks noChangeAspect="1"/>
          </p:cNvPicPr>
          <p:nvPr/>
        </p:nvPicPr>
        <p:blipFill>
          <a:blip r:embed="rId5"/>
          <a:stretch>
            <a:fillRect/>
          </a:stretch>
        </p:blipFill>
        <p:spPr>
          <a:xfrm>
            <a:off x="335491" y="5018162"/>
            <a:ext cx="3353377" cy="867072"/>
          </a:xfrm>
          <a:prstGeom prst="rect">
            <a:avLst/>
          </a:prstGeom>
        </p:spPr>
      </p:pic>
      <p:sp>
        <p:nvSpPr>
          <p:cNvPr id="9" name="TextBox 8">
            <a:extLst>
              <a:ext uri="{FF2B5EF4-FFF2-40B4-BE49-F238E27FC236}">
                <a16:creationId xmlns:a16="http://schemas.microsoft.com/office/drawing/2014/main" id="{86B1D380-CF04-26FA-7DE5-ABA12CE75161}"/>
              </a:ext>
            </a:extLst>
          </p:cNvPr>
          <p:cNvSpPr txBox="1"/>
          <p:nvPr/>
        </p:nvSpPr>
        <p:spPr>
          <a:xfrm>
            <a:off x="335491" y="6108700"/>
            <a:ext cx="3244058" cy="369332"/>
          </a:xfrm>
          <a:prstGeom prst="rect">
            <a:avLst/>
          </a:prstGeom>
          <a:noFill/>
        </p:spPr>
        <p:txBody>
          <a:bodyPr wrap="square">
            <a:spAutoFit/>
          </a:bodyPr>
          <a:lstStyle/>
          <a:p>
            <a:r>
              <a:rPr lang="en-US" dirty="0">
                <a:hlinkClick r:id="rId6"/>
              </a:rPr>
              <a:t>https://clockfoundation.org/</a:t>
            </a:r>
            <a:r>
              <a:rPr lang="en-US" dirty="0"/>
              <a:t> </a:t>
            </a:r>
          </a:p>
        </p:txBody>
      </p:sp>
    </p:spTree>
    <p:extLst>
      <p:ext uri="{BB962C8B-B14F-4D97-AF65-F5344CB8AC3E}">
        <p14:creationId xmlns:p14="http://schemas.microsoft.com/office/powerpoint/2010/main" val="1088644867"/>
      </p:ext>
    </p:extLst>
  </p:cSld>
  <p:clrMapOvr>
    <a:masterClrMapping/>
  </p:clrMapOvr>
</p:sld>
</file>

<file path=ppt/theme/theme1.xml><?xml version="1.0" encoding="utf-8"?>
<a:theme xmlns:a="http://schemas.openxmlformats.org/drawingml/2006/main" name="MountSinai">
  <a:themeElements>
    <a:clrScheme name="Mount Sinai">
      <a:dk1>
        <a:srgbClr val="000000"/>
      </a:dk1>
      <a:lt1>
        <a:srgbClr val="FFFFFF"/>
      </a:lt1>
      <a:dk2>
        <a:srgbClr val="221F72"/>
      </a:dk2>
      <a:lt2>
        <a:srgbClr val="FFFFFF"/>
      </a:lt2>
      <a:accent1>
        <a:srgbClr val="00AEEF"/>
      </a:accent1>
      <a:accent2>
        <a:srgbClr val="D80B8C"/>
      </a:accent2>
      <a:accent3>
        <a:srgbClr val="221F72"/>
      </a:accent3>
      <a:accent4>
        <a:srgbClr val="B2B3B2"/>
      </a:accent4>
      <a:accent5>
        <a:srgbClr val="DDDEDD"/>
      </a:accent5>
      <a:accent6>
        <a:srgbClr val="00B9F2"/>
      </a:accent6>
      <a:hlink>
        <a:srgbClr val="767776"/>
      </a:hlink>
      <a:folHlink>
        <a:srgbClr val="777877"/>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3724</TotalTime>
  <Words>2182</Words>
  <Application>Microsoft Office PowerPoint</Application>
  <PresentationFormat>Widescreen</PresentationFormat>
  <Paragraphs>124</Paragraphs>
  <Slides>18</Slides>
  <Notes>18</Notes>
  <HiddenSlides>1</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MountSinai</vt:lpstr>
      <vt:lpstr>Capstone Project  Exploring the role of Epigenetic-Age in Acute Myeloid Leukemia (AML).   </vt:lpstr>
      <vt:lpstr>Acute Myeloid Leukemia: Bone Marrow Cancer </vt:lpstr>
      <vt:lpstr>AML is an age-dependent disease</vt:lpstr>
      <vt:lpstr>Aging Biomarkers</vt:lpstr>
      <vt:lpstr>Epigenetic Clocks are biomarkers of Aging</vt:lpstr>
      <vt:lpstr>Epigenetic Clocks are biomarkers of Aging</vt:lpstr>
      <vt:lpstr>Methods</vt:lpstr>
      <vt:lpstr>Methods</vt:lpstr>
      <vt:lpstr>Results</vt:lpstr>
      <vt:lpstr>Results</vt:lpstr>
      <vt:lpstr>Cox Regression Model</vt:lpstr>
      <vt:lpstr>Results pt2</vt:lpstr>
      <vt:lpstr>Results Part 3</vt:lpstr>
      <vt:lpstr>Results Part 4</vt:lpstr>
      <vt:lpstr>Proportional Hazards Assumption, Schoenfeld Residuals</vt:lpstr>
      <vt:lpstr>Conclusions</vt:lpstr>
      <vt:lpstr>Thank you.  Questions?</vt:lpstr>
      <vt:lpstr>What is Epigenetics?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Immune Cells Response to Chikungunya, Dengue and Zika Viruses</dc:title>
  <dc:creator>yitong</dc:creator>
  <cp:lastModifiedBy>Tomalin, Lewis</cp:lastModifiedBy>
  <cp:revision>2476</cp:revision>
  <dcterms:created xsi:type="dcterms:W3CDTF">2020-06-12T07:05:58Z</dcterms:created>
  <dcterms:modified xsi:type="dcterms:W3CDTF">2024-06-17T20:03:03Z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1033-1.4.0.1935</vt:lpwstr>
  </property>
</Properties>
</file>